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omments/comment2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87" r:id="rId2"/>
  </p:sldMasterIdLst>
  <p:notesMasterIdLst>
    <p:notesMasterId r:id="rId33"/>
  </p:notesMasterIdLst>
  <p:handoutMasterIdLst>
    <p:handoutMasterId r:id="rId34"/>
  </p:handoutMasterIdLst>
  <p:sldIdLst>
    <p:sldId id="342" r:id="rId3"/>
    <p:sldId id="490" r:id="rId4"/>
    <p:sldId id="547" r:id="rId5"/>
    <p:sldId id="548" r:id="rId6"/>
    <p:sldId id="529" r:id="rId7"/>
    <p:sldId id="550" r:id="rId8"/>
    <p:sldId id="549" r:id="rId9"/>
    <p:sldId id="551" r:id="rId10"/>
    <p:sldId id="552" r:id="rId11"/>
    <p:sldId id="553" r:id="rId12"/>
    <p:sldId id="554" r:id="rId13"/>
    <p:sldId id="555" r:id="rId14"/>
    <p:sldId id="556" r:id="rId15"/>
    <p:sldId id="574" r:id="rId16"/>
    <p:sldId id="558" r:id="rId17"/>
    <p:sldId id="559" r:id="rId18"/>
    <p:sldId id="560" r:id="rId19"/>
    <p:sldId id="561" r:id="rId20"/>
    <p:sldId id="562" r:id="rId21"/>
    <p:sldId id="563" r:id="rId22"/>
    <p:sldId id="573" r:id="rId23"/>
    <p:sldId id="564" r:id="rId24"/>
    <p:sldId id="565" r:id="rId25"/>
    <p:sldId id="567" r:id="rId26"/>
    <p:sldId id="575" r:id="rId27"/>
    <p:sldId id="569" r:id="rId28"/>
    <p:sldId id="576" r:id="rId29"/>
    <p:sldId id="571" r:id="rId30"/>
    <p:sldId id="577" r:id="rId31"/>
    <p:sldId id="566" r:id="rId32"/>
  </p:sldIdLst>
  <p:sldSz cx="12192000" cy="6858000"/>
  <p:notesSz cx="6858000" cy="9236075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stanza Román" initials="CR" lastIdx="12" clrIdx="0">
    <p:extLst/>
  </p:cmAuthor>
  <p:cmAuthor id="2" name="Eduardo Viveros" initials="EV" lastIdx="32" clrIdx="1">
    <p:extLst/>
  </p:cmAuthor>
  <p:cmAuthor id="3" name="granger.dr@gmail.com" initials="g" lastIdx="3" clrIdx="2"/>
  <p:cmAuthor id="4" name="Catalina Uribe" initials="CU" lastIdx="16" clrIdx="3">
    <p:extLst>
      <p:ext uri="{19B8F6BF-5375-455C-9EA6-DF929625EA0E}">
        <p15:presenceInfo xmlns:p15="http://schemas.microsoft.com/office/powerpoint/2012/main" userId="S-1-5-21-584449309-3206370493-3988170784-12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96A6"/>
    <a:srgbClr val="FF6565"/>
    <a:srgbClr val="EB3C46"/>
    <a:srgbClr val="6699FF"/>
    <a:srgbClr val="CCCCFF"/>
    <a:srgbClr val="202538"/>
    <a:srgbClr val="90817A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53" autoAdjust="0"/>
    <p:restoredTop sz="89550" autoAdjust="0"/>
  </p:normalViewPr>
  <p:slideViewPr>
    <p:cSldViewPr snapToGrid="0">
      <p:cViewPr varScale="1">
        <p:scale>
          <a:sx n="61" d="100"/>
          <a:sy n="61" d="100"/>
        </p:scale>
        <p:origin x="712" y="4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4" dt="2017-08-24T17:49:59.815" idx="12">
    <p:pos x="10" y="10"/>
    <p:text>color más sobrio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4" dt="2017-08-24T17:31:13.436" idx="6">
    <p:pos x="7033" y="971"/>
    <p:text>va cambio texto</p:text>
    <p:extLst>
      <p:ext uri="{C676402C-5697-4E1C-873F-D02D1690AC5C}">
        <p15:threadingInfo xmlns:p15="http://schemas.microsoft.com/office/powerpoint/2012/main" timeZoneBias="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FD3157FD-1337-4764-8A2A-BBE603A624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B4B15A6-CBD8-497D-8283-933C06C4FA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57DE7-7914-4B7B-A292-88CEEE3DC8FA}" type="datetimeFigureOut">
              <a:rPr lang="es-CL" smtClean="0"/>
              <a:t>25-08-2017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8CDC107-BCE2-46BA-9857-EAC24BFAA3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297180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1516917-23FE-4BB4-9340-B0DC901A02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772525"/>
            <a:ext cx="297180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B27EA-630B-407C-BCD6-E690EE8E357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11627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095EB-5510-4876-9191-4FD9E7C84582}" type="datetimeFigureOut">
              <a:rPr lang="es-CL" smtClean="0"/>
              <a:t>25-08-2017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58813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44861"/>
            <a:ext cx="548640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297180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772669"/>
            <a:ext cx="297180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85AEB-677A-45D1-A846-7BB271F41D5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8477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Los </a:t>
            </a:r>
            <a:r>
              <a:rPr lang="en-US" dirty="0" err="1"/>
              <a:t>estudios</a:t>
            </a:r>
            <a:r>
              <a:rPr lang="en-US" dirty="0"/>
              <a:t> </a:t>
            </a:r>
            <a:r>
              <a:rPr lang="en-US" dirty="0" err="1"/>
              <a:t>concluyen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tal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hoy, ha </a:t>
            </a:r>
            <a:r>
              <a:rPr lang="en-US" dirty="0" err="1"/>
              <a:t>sido</a:t>
            </a:r>
            <a:r>
              <a:rPr lang="en-US" dirty="0"/>
              <a:t> </a:t>
            </a:r>
            <a:r>
              <a:rPr lang="en-US" dirty="0" err="1"/>
              <a:t>exitoso</a:t>
            </a:r>
            <a:r>
              <a:rPr lang="en-US" dirty="0"/>
              <a:t> </a:t>
            </a:r>
            <a:r>
              <a:rPr lang="en-US" dirty="0" err="1"/>
              <a:t>desde</a:t>
            </a:r>
            <a:r>
              <a:rPr lang="en-US" dirty="0"/>
              <a:t> el </a:t>
            </a:r>
            <a:r>
              <a:rPr lang="en-US" dirty="0" err="1"/>
              <a:t>punto</a:t>
            </a:r>
            <a:r>
              <a:rPr lang="en-US" dirty="0"/>
              <a:t> de vista de la </a:t>
            </a:r>
            <a:r>
              <a:rPr lang="en-US" dirty="0" err="1"/>
              <a:t>eficacia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ha </a:t>
            </a:r>
            <a:r>
              <a:rPr lang="en-US" dirty="0" err="1"/>
              <a:t>generado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facilitación</a:t>
            </a:r>
            <a:r>
              <a:rPr lang="en-US" dirty="0"/>
              <a:t> en el </a:t>
            </a:r>
            <a:r>
              <a:rPr lang="en-US" dirty="0" err="1"/>
              <a:t>proceso</a:t>
            </a:r>
            <a:r>
              <a:rPr lang="en-US" dirty="0"/>
              <a:t> de la </a:t>
            </a:r>
            <a:r>
              <a:rPr lang="en-US" dirty="0" err="1"/>
              <a:t>compra</a:t>
            </a:r>
            <a:r>
              <a:rPr lang="en-US" dirty="0"/>
              <a:t> y ha </a:t>
            </a:r>
            <a:r>
              <a:rPr lang="en-US" dirty="0" err="1"/>
              <a:t>abierto</a:t>
            </a:r>
            <a:r>
              <a:rPr lang="en-US" dirty="0"/>
              <a:t> el </a:t>
            </a:r>
            <a:r>
              <a:rPr lang="en-US" dirty="0" err="1"/>
              <a:t>acceso</a:t>
            </a:r>
            <a:r>
              <a:rPr lang="en-US" dirty="0"/>
              <a:t> a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mercado</a:t>
            </a:r>
            <a:r>
              <a:rPr lang="en-US" dirty="0"/>
              <a:t>. </a:t>
            </a:r>
            <a:r>
              <a:rPr lang="en-US" dirty="0" err="1"/>
              <a:t>Pero</a:t>
            </a:r>
            <a:r>
              <a:rPr lang="en-US" dirty="0"/>
              <a:t> </a:t>
            </a:r>
            <a:r>
              <a:rPr lang="en-US" dirty="0" err="1"/>
              <a:t>queda</a:t>
            </a:r>
            <a:r>
              <a:rPr lang="en-US" dirty="0"/>
              <a:t> </a:t>
            </a:r>
            <a:r>
              <a:rPr lang="en-US" dirty="0" err="1"/>
              <a:t>bastante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 </a:t>
            </a:r>
            <a:r>
              <a:rPr lang="en-US" dirty="0" err="1"/>
              <a:t>desde</a:t>
            </a:r>
            <a:r>
              <a:rPr lang="en-US" dirty="0"/>
              <a:t> el </a:t>
            </a:r>
            <a:r>
              <a:rPr lang="en-US" dirty="0" err="1"/>
              <a:t>punto</a:t>
            </a:r>
            <a:r>
              <a:rPr lang="en-US" dirty="0"/>
              <a:t> de vista de la </a:t>
            </a:r>
            <a:r>
              <a:rPr lang="en-US" dirty="0" err="1"/>
              <a:t>eficiencia</a:t>
            </a:r>
            <a:r>
              <a:rPr lang="en-US" dirty="0"/>
              <a:t> en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compras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realiza</a:t>
            </a:r>
            <a:r>
              <a:rPr lang="en-US" dirty="0"/>
              <a:t> el Estado,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abarcan</a:t>
            </a:r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597614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20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349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21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6340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22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71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23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148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24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832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25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9101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27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6395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28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303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4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28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compras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conjuntas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actualmente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coordinando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ChileCompra:</a:t>
            </a:r>
            <a:endParaRPr lang="es-C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Insumos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Médicos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Apósitos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jeringas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s-C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 Metropolitano Sur Oriente,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Asistencial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Dr.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Sótero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Río,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Hospitalario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 José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Hospital Padre Hurtado, Hospital de La Florida.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12%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US$ 1.280.000. 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Toalla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higiénico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Tesorería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ChileCompra.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15%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US$ 102.400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Valijas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encomiendas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SII,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Tesorería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Aduanas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15%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US$ 1.920.000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Microsoft Agreement: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SII, SBIF,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Administradora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Tribunales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Tributarios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Aduaneros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IPS, FOSIS. 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13%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US$ 1.300.000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Redhat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Aduanas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Administradora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Tribunales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Tributarios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Aduaneros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Superintendencia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Casinos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Juegos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Defensa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Estado.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13%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US$ 456.606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Multipropósito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Defensa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Estado,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Subsecretaría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Hacienda,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Superintendencia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Superintendencia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Casinos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Juegos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Tesorería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ChileCompra.</a:t>
            </a:r>
            <a:endParaRPr lang="es-CL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15%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US$ 179.200</a:t>
            </a:r>
            <a:endParaRPr lang="es-CL" dirty="0"/>
          </a:p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/>
              <a:t>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1950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10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336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13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547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14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706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16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591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18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241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85AEB-677A-45D1-A846-7BB271F41D54}" type="slidenum">
              <a:rPr lang="es-CL" smtClean="0">
                <a:solidFill>
                  <a:prstClr val="black"/>
                </a:solidFill>
              </a:rPr>
              <a:pPr/>
              <a:t>19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459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99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956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889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C8D-65F2-4C07-AFA9-D0E34D1F799D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A7DF0-58DD-452E-AF50-FFA3666B864E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304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C8D-65F2-4C07-AFA9-D0E34D1F799D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A7DF0-58DD-452E-AF50-FFA3666B864E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977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C8D-65F2-4C07-AFA9-D0E34D1F799D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A7DF0-58DD-452E-AF50-FFA3666B864E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139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C8D-65F2-4C07-AFA9-D0E34D1F799D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A7DF0-58DD-452E-AF50-FFA3666B864E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8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C8D-65F2-4C07-AFA9-D0E34D1F799D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A7DF0-58DD-452E-AF50-FFA3666B864E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381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C8D-65F2-4C07-AFA9-D0E34D1F799D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A7DF0-58DD-452E-AF50-FFA3666B864E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684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C8D-65F2-4C07-AFA9-D0E34D1F799D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A7DF0-58DD-452E-AF50-FFA3666B864E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3591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C8D-65F2-4C07-AFA9-D0E34D1F799D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A7DF0-58DD-452E-AF50-FFA3666B864E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47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7318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C8D-65F2-4C07-AFA9-D0E34D1F799D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A7DF0-58DD-452E-AF50-FFA3666B864E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748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C8D-65F2-4C07-AFA9-D0E34D1F799D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A7DF0-58DD-452E-AF50-FFA3666B864E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122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8C8D-65F2-4C07-AFA9-D0E34D1F799D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A7DF0-58DD-452E-AF50-FFA3666B864E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642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99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73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968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20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154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006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821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72080-8B28-4CD2-BB69-5B3144796B11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2E2F6-5CD1-4B09-988F-8DCB2DC49321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686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D8C8D-65F2-4C07-AFA9-D0E34D1F799D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25-08-2017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A7DF0-58DD-452E-AF50-FFA3666B864E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53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2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63061" y="2233885"/>
            <a:ext cx="60784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Modernización en las compras públicas: </a:t>
            </a:r>
          </a:p>
          <a:p>
            <a:r>
              <a:rPr lang="es-ES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Modelos innovadores</a:t>
            </a:r>
          </a:p>
          <a:p>
            <a:r>
              <a:rPr lang="es-ES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compras colaborativas </a:t>
            </a:r>
            <a:endParaRPr lang="es-E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77738" y="5383021"/>
            <a:ext cx="1483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Agosto 2017</a:t>
            </a:r>
          </a:p>
        </p:txBody>
      </p:sp>
    </p:spTree>
    <p:extLst>
      <p:ext uri="{BB962C8B-B14F-4D97-AF65-F5344CB8AC3E}">
        <p14:creationId xmlns:p14="http://schemas.microsoft.com/office/powerpoint/2010/main" val="2605120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1692753" y="1786595"/>
            <a:ext cx="3273581" cy="3273581"/>
          </a:xfrm>
          <a:prstGeom prst="ellipse">
            <a:avLst/>
          </a:prstGeom>
          <a:solidFill>
            <a:srgbClr val="EB3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07B0EB35-3E3E-4F8B-BC9C-EEECA2DA0003}"/>
              </a:ext>
            </a:extLst>
          </p:cNvPr>
          <p:cNvSpPr txBox="1">
            <a:spLocks/>
          </p:cNvSpPr>
          <p:nvPr/>
        </p:nvSpPr>
        <p:spPr>
          <a:xfrm>
            <a:off x="1491743" y="2562288"/>
            <a:ext cx="3675601" cy="17221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</a:t>
            </a:r>
            <a:endParaRPr lang="en-US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32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Conjunta</a:t>
            </a:r>
            <a:endParaRPr lang="en-US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en-US" sz="28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Insumos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Médicos</a:t>
            </a:r>
            <a:endParaRPr lang="es-CL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AFBAE8BC-7534-49E7-AA0C-9D0A5DEBE9C0}"/>
              </a:ext>
            </a:extLst>
          </p:cNvPr>
          <p:cNvSpPr txBox="1">
            <a:spLocks/>
          </p:cNvSpPr>
          <p:nvPr/>
        </p:nvSpPr>
        <p:spPr>
          <a:xfrm>
            <a:off x="6161019" y="899096"/>
            <a:ext cx="6030981" cy="31978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</a:t>
            </a:r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Qué</a:t>
            </a:r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 </a:t>
            </a:r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compró</a:t>
            </a:r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b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Apósitos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guantes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jeringas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cintas</a:t>
            </a:r>
            <a:endParaRPr lang="en-US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es-CL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es-CL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¿Quiénes?</a:t>
            </a:r>
          </a:p>
          <a:p>
            <a:pPr algn="l"/>
            <a:r>
              <a:rPr lang="es-C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-Servicio de Salud Metropolitano Sur Oriente </a:t>
            </a:r>
            <a:br>
              <a:rPr lang="es-C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Complejo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Asistencial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Dr.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Sótero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 Río </a:t>
            </a:r>
            <a:b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Complejo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Hospitalario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San José de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Maipo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-Hospital Padre Hurtado </a:t>
            </a:r>
            <a:b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-Hospital de La Florida</a:t>
            </a:r>
            <a:endParaRPr lang="es-CL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C01E0CA-B89A-4E44-8DF1-8FAACE8C6B2D}"/>
              </a:ext>
            </a:extLst>
          </p:cNvPr>
          <p:cNvSpPr/>
          <p:nvPr/>
        </p:nvSpPr>
        <p:spPr>
          <a:xfrm>
            <a:off x="5676724" y="4284482"/>
            <a:ext cx="52536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Qué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logró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  <a:p>
            <a:pPr lvl="1"/>
            <a:r>
              <a:rPr lang="en-US" sz="28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Ahorro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ponderado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24% US$ </a:t>
            </a:r>
            <a:r>
              <a:rPr lang="es-CL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407.718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DFA34C3-780C-430C-830F-6D175E180138}"/>
              </a:ext>
            </a:extLst>
          </p:cNvPr>
          <p:cNvSpPr/>
          <p:nvPr/>
        </p:nvSpPr>
        <p:spPr>
          <a:xfrm>
            <a:off x="5676724" y="5764726"/>
            <a:ext cx="5869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Monto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aprox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de la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US$ 1.255.916. </a:t>
            </a:r>
            <a:endParaRPr lang="es-CL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6161019" y="4146127"/>
            <a:ext cx="515638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6161019" y="5674676"/>
            <a:ext cx="515638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251538" y="17711"/>
            <a:ext cx="4976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ASESORANDO ESTRATÉGICAMENTE</a:t>
            </a:r>
          </a:p>
        </p:txBody>
      </p:sp>
    </p:spTree>
    <p:extLst>
      <p:ext uri="{BB962C8B-B14F-4D97-AF65-F5344CB8AC3E}">
        <p14:creationId xmlns:p14="http://schemas.microsoft.com/office/powerpoint/2010/main" val="434584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08891" y="2982710"/>
            <a:ext cx="10627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Cómo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aumentamos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eficiencia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los 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procesos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es-CL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2AD14A7-8E3D-490C-9078-765429486833}"/>
              </a:ext>
            </a:extLst>
          </p:cNvPr>
          <p:cNvSpPr/>
          <p:nvPr/>
        </p:nvSpPr>
        <p:spPr>
          <a:xfrm>
            <a:off x="921315" y="3547709"/>
            <a:ext cx="10678806" cy="89255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3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PROMOVIENDO UNA MENOR BUROCRACIA</a:t>
            </a:r>
          </a:p>
          <a:p>
            <a:pPr algn="ctr"/>
            <a:r>
              <a:rPr lang="en-US" sz="3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la </a:t>
            </a:r>
            <a:r>
              <a:rPr lang="en-US" sz="3200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gestión</a:t>
            </a:r>
            <a:r>
              <a:rPr lang="en-US" sz="3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</a:t>
            </a:r>
            <a:r>
              <a:rPr lang="en-US" sz="3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los </a:t>
            </a:r>
            <a:r>
              <a:rPr lang="en-US" sz="3200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organismos</a:t>
            </a:r>
            <a:endParaRPr lang="en-US" sz="32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043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6181489" y="856212"/>
            <a:ext cx="4067033" cy="406703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6" name="Rectángulo 35"/>
          <p:cNvSpPr/>
          <p:nvPr/>
        </p:nvSpPr>
        <p:spPr>
          <a:xfrm>
            <a:off x="5396743" y="5064775"/>
            <a:ext cx="56365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canal para la venta directa</a:t>
            </a:r>
            <a:r>
              <a:rPr kumimoji="0" lang="es-MX" b="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conectando ChileCompra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 otras plataformas de E-Commerce del país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130" y="1544404"/>
            <a:ext cx="3093750" cy="232875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51538" y="17711"/>
            <a:ext cx="4976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MENOS BUROCRACIA</a:t>
            </a:r>
          </a:p>
        </p:txBody>
      </p:sp>
    </p:spTree>
    <p:extLst>
      <p:ext uri="{BB962C8B-B14F-4D97-AF65-F5344CB8AC3E}">
        <p14:creationId xmlns:p14="http://schemas.microsoft.com/office/powerpoint/2010/main" val="2710874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251538" y="480194"/>
            <a:ext cx="10160430" cy="11756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¿Cuál es el desafío de la </a:t>
            </a:r>
            <a:r>
              <a:rPr lang="es-CL" sz="3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Microcompra</a:t>
            </a:r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53568" y="1243584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utoShape 2" descr="Resultado de imagen para fotos compra online"/>
          <p:cNvSpPr>
            <a:spLocks noChangeAspect="1" noChangeArrowheads="1"/>
          </p:cNvSpPr>
          <p:nvPr/>
        </p:nvSpPr>
        <p:spPr bwMode="auto">
          <a:xfrm>
            <a:off x="5943600" y="345592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>
              <a:solidFill>
                <a:prstClr val="black"/>
              </a:solidFill>
            </a:endParaRPr>
          </a:p>
        </p:txBody>
      </p:sp>
      <p:sp>
        <p:nvSpPr>
          <p:cNvPr id="19" name="AutoShape 2" descr="Resultado de imagen para fotos compra online"/>
          <p:cNvSpPr>
            <a:spLocks noChangeAspect="1" noChangeArrowheads="1"/>
          </p:cNvSpPr>
          <p:nvPr/>
        </p:nvSpPr>
        <p:spPr bwMode="auto">
          <a:xfrm>
            <a:off x="5943600" y="345592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>
              <a:solidFill>
                <a:prstClr val="black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4985987" y="4542683"/>
            <a:ext cx="3281668" cy="738664"/>
            <a:chOff x="4985987" y="4378911"/>
            <a:chExt cx="3281668" cy="738664"/>
          </a:xfrm>
        </p:grpSpPr>
        <p:sp>
          <p:nvSpPr>
            <p:cNvPr id="27" name="Rectángulo 26"/>
            <p:cNvSpPr/>
            <p:nvPr/>
          </p:nvSpPr>
          <p:spPr>
            <a:xfrm>
              <a:off x="4985987" y="4736337"/>
              <a:ext cx="3281668" cy="36354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1" name="CuadroTexto 20"/>
            <p:cNvSpPr txBox="1"/>
            <p:nvPr/>
          </p:nvSpPr>
          <p:spPr>
            <a:xfrm>
              <a:off x="4985987" y="4378911"/>
              <a:ext cx="3281668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L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Alcanzar</a:t>
              </a:r>
            </a:p>
            <a:p>
              <a:pPr algn="ctr"/>
              <a:r>
                <a:rPr lang="es-CL" sz="2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precios de mercado</a:t>
              </a: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8643587" y="4550497"/>
            <a:ext cx="2538765" cy="738664"/>
            <a:chOff x="8643587" y="4386725"/>
            <a:chExt cx="2538765" cy="738664"/>
          </a:xfrm>
        </p:grpSpPr>
        <p:sp>
          <p:nvSpPr>
            <p:cNvPr id="28" name="Rectángulo 27"/>
            <p:cNvSpPr/>
            <p:nvPr/>
          </p:nvSpPr>
          <p:spPr>
            <a:xfrm>
              <a:off x="8643587" y="4736337"/>
              <a:ext cx="2538765" cy="36354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8676538" y="4386725"/>
              <a:ext cx="2505814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L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Promover el</a:t>
              </a:r>
            </a:p>
            <a:p>
              <a:pPr algn="ctr"/>
              <a:r>
                <a:rPr lang="es-CL" sz="2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pago oportuno</a:t>
              </a:r>
            </a:p>
          </p:txBody>
        </p:sp>
      </p:grpSp>
      <p:pic>
        <p:nvPicPr>
          <p:cNvPr id="23" name="Imagen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936" y="2419259"/>
            <a:ext cx="3543750" cy="18675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4493" y="2453009"/>
            <a:ext cx="2497500" cy="183375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3423" y="2456879"/>
            <a:ext cx="2025000" cy="1867500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1151403" y="4576942"/>
            <a:ext cx="3099118" cy="1354217"/>
            <a:chOff x="1151403" y="4413170"/>
            <a:chExt cx="3099118" cy="1354217"/>
          </a:xfrm>
        </p:grpSpPr>
        <p:sp>
          <p:nvSpPr>
            <p:cNvPr id="2" name="Rectángulo 1"/>
            <p:cNvSpPr/>
            <p:nvPr/>
          </p:nvSpPr>
          <p:spPr>
            <a:xfrm>
              <a:off x="1651379" y="4440467"/>
              <a:ext cx="2099166" cy="36354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1151403" y="4413170"/>
              <a:ext cx="3099118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Gill Sans" charset="0"/>
                </a:rPr>
                <a:t>Simplificar</a:t>
              </a:r>
              <a:br>
                <a:rPr lang="es-MX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Gill Sans" charset="0"/>
                </a:rPr>
              </a:br>
              <a:r>
                <a:rPr lang="es-MX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Gill Sans" charset="0"/>
                </a:rPr>
                <a:t>las compras de bajos</a:t>
              </a:r>
              <a:br>
                <a:rPr lang="es-MX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Gill Sans" charset="0"/>
                </a:rPr>
              </a:br>
              <a:r>
                <a:rPr lang="es-MX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Gill Sans" charset="0"/>
                </a:rPr>
                <a:t>montos del Estado (menores a 10 UTM) </a:t>
              </a:r>
            </a:p>
          </p:txBody>
        </p:sp>
      </p:grpSp>
      <p:sp>
        <p:nvSpPr>
          <p:cNvPr id="26" name="Rectángulo 25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251538" y="17711"/>
            <a:ext cx="4976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MENOS BUROCRACIA</a:t>
            </a:r>
          </a:p>
        </p:txBody>
      </p:sp>
    </p:spTree>
    <p:extLst>
      <p:ext uri="{BB962C8B-B14F-4D97-AF65-F5344CB8AC3E}">
        <p14:creationId xmlns:p14="http://schemas.microsoft.com/office/powerpoint/2010/main" val="3019160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n 35">
            <a:extLst>
              <a:ext uri="{FF2B5EF4-FFF2-40B4-BE49-F238E27FC236}">
                <a16:creationId xmlns:a16="http://schemas.microsoft.com/office/drawing/2014/main" id="{17D7B290-E3A0-4C3C-A38E-4483A705C0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560" y="1407906"/>
            <a:ext cx="4107752" cy="5310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ángulo 15"/>
          <p:cNvSpPr/>
          <p:nvPr/>
        </p:nvSpPr>
        <p:spPr>
          <a:xfrm>
            <a:off x="251538" y="480194"/>
            <a:ext cx="10160430" cy="11756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s-CL" sz="3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Microcompra</a:t>
            </a:r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lanzamiento 11 de agosto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53568" y="1243584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ángulo 28"/>
          <p:cNvSpPr/>
          <p:nvPr/>
        </p:nvSpPr>
        <p:spPr>
          <a:xfrm>
            <a:off x="483549" y="2047920"/>
            <a:ext cx="5425931" cy="42308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s-CL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Lanzamiento 11 de agosto de 2017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526478" y="2939663"/>
            <a:ext cx="61517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Mercado </a:t>
            </a:r>
            <a:r>
              <a:rPr lang="en-US" sz="2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potencial</a:t>
            </a:r>
            <a:r>
              <a:rPr lang="en-US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US$ 366 </a:t>
            </a:r>
            <a:r>
              <a:rPr lang="es-CL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millones</a:t>
            </a:r>
            <a:r>
              <a:rPr lang="en-US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60% </a:t>
            </a:r>
            <a:r>
              <a:rPr lang="en-US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las </a:t>
            </a:r>
            <a:r>
              <a:rPr lang="en-US" sz="2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órdenes</a:t>
            </a:r>
            <a:r>
              <a:rPr lang="en-US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</a:t>
            </a:r>
            <a:r>
              <a:rPr lang="en-US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(1.387.734)</a:t>
            </a:r>
            <a:endParaRPr lang="es-CL" sz="2200" dirty="0">
              <a:solidFill>
                <a:prstClr val="black">
                  <a:lumMod val="75000"/>
                  <a:lumOff val="2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43077669-4472-4A7E-B056-ECD781ACD534}"/>
              </a:ext>
            </a:extLst>
          </p:cNvPr>
          <p:cNvSpPr/>
          <p:nvPr/>
        </p:nvSpPr>
        <p:spPr>
          <a:xfrm>
            <a:off x="867672" y="4507117"/>
            <a:ext cx="73398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Primera etapa:</a:t>
            </a:r>
          </a:p>
          <a:p>
            <a:r>
              <a:rPr lang="es-MX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Computadores y accesorios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4870097" y="4151010"/>
            <a:ext cx="2470244" cy="2442950"/>
            <a:chOff x="6073255" y="2939663"/>
            <a:chExt cx="2470244" cy="2442950"/>
          </a:xfrm>
        </p:grpSpPr>
        <p:sp>
          <p:nvSpPr>
            <p:cNvPr id="32" name="Elipse 31"/>
            <p:cNvSpPr/>
            <p:nvPr/>
          </p:nvSpPr>
          <p:spPr>
            <a:xfrm>
              <a:off x="6100549" y="2939663"/>
              <a:ext cx="2442950" cy="2442950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solidFill>
                  <a:prstClr val="white"/>
                </a:solidFill>
              </a:endParaRPr>
            </a:p>
          </p:txBody>
        </p:sp>
        <p:sp>
          <p:nvSpPr>
            <p:cNvPr id="33" name="Flecha abajo 32"/>
            <p:cNvSpPr/>
            <p:nvPr/>
          </p:nvSpPr>
          <p:spPr>
            <a:xfrm>
              <a:off x="6919415" y="3098664"/>
              <a:ext cx="805218" cy="843585"/>
            </a:xfrm>
            <a:prstGeom prst="down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solidFill>
                  <a:prstClr val="white"/>
                </a:solidFill>
              </a:endParaRPr>
            </a:p>
          </p:txBody>
        </p:sp>
        <p:sp>
          <p:nvSpPr>
            <p:cNvPr id="34" name="CuadroTexto 33"/>
            <p:cNvSpPr txBox="1"/>
            <p:nvPr/>
          </p:nvSpPr>
          <p:spPr>
            <a:xfrm>
              <a:off x="6073255" y="3865899"/>
              <a:ext cx="247024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L" sz="4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10</a:t>
              </a:r>
            </a:p>
          </p:txBody>
        </p:sp>
        <p:sp>
          <p:nvSpPr>
            <p:cNvPr id="35" name="CuadroTexto 34"/>
            <p:cNvSpPr txBox="1"/>
            <p:nvPr/>
          </p:nvSpPr>
          <p:spPr>
            <a:xfrm>
              <a:off x="6073255" y="4386213"/>
              <a:ext cx="247024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L" sz="4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UTM</a:t>
              </a:r>
            </a:p>
          </p:txBody>
        </p:sp>
      </p:grpSp>
      <p:sp>
        <p:nvSpPr>
          <p:cNvPr id="15" name="Rectángulo 14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251538" y="17711"/>
            <a:ext cx="4976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MENOS BUROCRACIA</a:t>
            </a:r>
          </a:p>
        </p:txBody>
      </p:sp>
    </p:spTree>
    <p:extLst>
      <p:ext uri="{BB962C8B-B14F-4D97-AF65-F5344CB8AC3E}">
        <p14:creationId xmlns:p14="http://schemas.microsoft.com/office/powerpoint/2010/main" val="1490968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251538" y="480194"/>
            <a:ext cx="8965613" cy="1473876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Menos burocracia: sólo tres pasos</a:t>
            </a:r>
          </a:p>
          <a:p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comprar en el e-</a:t>
            </a:r>
            <a:r>
              <a:rPr lang="es-CL" sz="3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commerce</a:t>
            </a:r>
            <a:endParaRPr lang="es-CL" sz="3600" b="1" dirty="0">
              <a:solidFill>
                <a:prstClr val="black">
                  <a:lumMod val="75000"/>
                  <a:lumOff val="2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6" name="Conector recto 15"/>
          <p:cNvCxnSpPr/>
          <p:nvPr/>
        </p:nvCxnSpPr>
        <p:spPr>
          <a:xfrm>
            <a:off x="353568" y="1772586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991" y="2392389"/>
            <a:ext cx="3802500" cy="2857500"/>
          </a:xfrm>
          <a:prstGeom prst="rect">
            <a:avLst/>
          </a:prstGeom>
        </p:spPr>
      </p:pic>
      <p:grpSp>
        <p:nvGrpSpPr>
          <p:cNvPr id="14" name="Grupo 13"/>
          <p:cNvGrpSpPr/>
          <p:nvPr/>
        </p:nvGrpSpPr>
        <p:grpSpPr>
          <a:xfrm>
            <a:off x="353568" y="2259557"/>
            <a:ext cx="589904" cy="589904"/>
            <a:chOff x="358816" y="2672615"/>
            <a:chExt cx="752354" cy="752354"/>
          </a:xfrm>
        </p:grpSpPr>
        <p:sp>
          <p:nvSpPr>
            <p:cNvPr id="15" name="Elipse 14"/>
            <p:cNvSpPr/>
            <p:nvPr/>
          </p:nvSpPr>
          <p:spPr>
            <a:xfrm>
              <a:off x="358816" y="2672615"/>
              <a:ext cx="752354" cy="75235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1600">
                <a:solidFill>
                  <a:prstClr val="white"/>
                </a:solidFill>
              </a:endParaRPr>
            </a:p>
          </p:txBody>
        </p:sp>
        <p:sp>
          <p:nvSpPr>
            <p:cNvPr id="17" name="CuadroTexto 16"/>
            <p:cNvSpPr txBox="1"/>
            <p:nvPr/>
          </p:nvSpPr>
          <p:spPr>
            <a:xfrm>
              <a:off x="500700" y="2752323"/>
              <a:ext cx="468586" cy="5102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L" sz="2000" b="1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</p:grpSp>
      <p:sp>
        <p:nvSpPr>
          <p:cNvPr id="18" name="Rectángulo 17"/>
          <p:cNvSpPr/>
          <p:nvPr/>
        </p:nvSpPr>
        <p:spPr>
          <a:xfrm>
            <a:off x="1171090" y="2384509"/>
            <a:ext cx="482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es obligatorio</a:t>
            </a:r>
          </a:p>
        </p:txBody>
      </p:sp>
      <p:grpSp>
        <p:nvGrpSpPr>
          <p:cNvPr id="19" name="Grupo 18"/>
          <p:cNvGrpSpPr/>
          <p:nvPr/>
        </p:nvGrpSpPr>
        <p:grpSpPr>
          <a:xfrm>
            <a:off x="353568" y="3199357"/>
            <a:ext cx="589904" cy="589904"/>
            <a:chOff x="358816" y="2672615"/>
            <a:chExt cx="752354" cy="752354"/>
          </a:xfrm>
        </p:grpSpPr>
        <p:sp>
          <p:nvSpPr>
            <p:cNvPr id="21" name="Elipse 20"/>
            <p:cNvSpPr/>
            <p:nvPr/>
          </p:nvSpPr>
          <p:spPr>
            <a:xfrm>
              <a:off x="358816" y="2672615"/>
              <a:ext cx="752354" cy="75235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1600">
                <a:solidFill>
                  <a:prstClr val="white"/>
                </a:solidFill>
              </a:endParaRPr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500700" y="2752323"/>
              <a:ext cx="468586" cy="5102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L" sz="2000" b="1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</p:grpSp>
      <p:sp>
        <p:nvSpPr>
          <p:cNvPr id="23" name="Rectángulo 22"/>
          <p:cNvSpPr/>
          <p:nvPr/>
        </p:nvSpPr>
        <p:spPr>
          <a:xfrm>
            <a:off x="1171090" y="3277242"/>
            <a:ext cx="482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Resolución estándar pre-hecha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353568" y="4139157"/>
            <a:ext cx="589904" cy="589904"/>
            <a:chOff x="358816" y="2672615"/>
            <a:chExt cx="752354" cy="752354"/>
          </a:xfrm>
        </p:grpSpPr>
        <p:sp>
          <p:nvSpPr>
            <p:cNvPr id="25" name="Elipse 24"/>
            <p:cNvSpPr/>
            <p:nvPr/>
          </p:nvSpPr>
          <p:spPr>
            <a:xfrm>
              <a:off x="358816" y="2672615"/>
              <a:ext cx="752354" cy="75235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1600">
                <a:solidFill>
                  <a:prstClr val="white"/>
                </a:solidFill>
              </a:endParaRPr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500700" y="2752323"/>
              <a:ext cx="468586" cy="5102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L" sz="2000" b="1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</p:grpSp>
      <p:sp>
        <p:nvSpPr>
          <p:cNvPr id="27" name="Rectángulo 26"/>
          <p:cNvSpPr/>
          <p:nvPr/>
        </p:nvSpPr>
        <p:spPr>
          <a:xfrm>
            <a:off x="1171090" y="4232432"/>
            <a:ext cx="482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tabLst>
                <a:tab pos="355600" algn="l"/>
              </a:tabLst>
            </a:pPr>
            <a:r>
              <a:rPr lang="es-CL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Plazo de Pago a 30 días</a:t>
            </a:r>
          </a:p>
        </p:txBody>
      </p:sp>
      <p:grpSp>
        <p:nvGrpSpPr>
          <p:cNvPr id="28" name="Grupo 27"/>
          <p:cNvGrpSpPr/>
          <p:nvPr/>
        </p:nvGrpSpPr>
        <p:grpSpPr>
          <a:xfrm>
            <a:off x="353568" y="5167857"/>
            <a:ext cx="589904" cy="589904"/>
            <a:chOff x="358816" y="2672615"/>
            <a:chExt cx="752354" cy="752354"/>
          </a:xfrm>
        </p:grpSpPr>
        <p:sp>
          <p:nvSpPr>
            <p:cNvPr id="29" name="Elipse 28"/>
            <p:cNvSpPr/>
            <p:nvPr/>
          </p:nvSpPr>
          <p:spPr>
            <a:xfrm>
              <a:off x="358816" y="2672615"/>
              <a:ext cx="752354" cy="75235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1600">
                <a:solidFill>
                  <a:prstClr val="white"/>
                </a:solidFill>
              </a:endParaRPr>
            </a:p>
          </p:txBody>
        </p:sp>
        <p:sp>
          <p:nvSpPr>
            <p:cNvPr id="30" name="CuadroTexto 29"/>
            <p:cNvSpPr txBox="1"/>
            <p:nvPr/>
          </p:nvSpPr>
          <p:spPr>
            <a:xfrm>
              <a:off x="500700" y="2752323"/>
              <a:ext cx="468586" cy="5102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L" sz="2000" b="1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</p:grpSp>
      <p:sp>
        <p:nvSpPr>
          <p:cNvPr id="31" name="Rectángulo 30"/>
          <p:cNvSpPr/>
          <p:nvPr/>
        </p:nvSpPr>
        <p:spPr>
          <a:xfrm>
            <a:off x="1171090" y="5001144"/>
            <a:ext cx="4825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tabLst>
                <a:tab pos="452438" algn="l"/>
              </a:tabLst>
            </a:pPr>
            <a:r>
              <a:rPr lang="es-CL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emite la orden de compra desde</a:t>
            </a:r>
          </a:p>
          <a:p>
            <a:pPr marL="355600" indent="-355600">
              <a:tabLst>
                <a:tab pos="452438" algn="l"/>
              </a:tabLst>
            </a:pPr>
            <a:r>
              <a:rPr lang="es-CL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mercadopublico.cl y se adjuntan las</a:t>
            </a:r>
          </a:p>
          <a:p>
            <a:pPr marL="355600" indent="-355600">
              <a:tabLst>
                <a:tab pos="452438" algn="l"/>
              </a:tabLst>
            </a:pPr>
            <a:r>
              <a:rPr lang="es-CL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cotizaciones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251538" y="17711"/>
            <a:ext cx="4976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MENOS BUROCRACIA</a:t>
            </a:r>
          </a:p>
        </p:txBody>
      </p:sp>
    </p:spTree>
    <p:extLst>
      <p:ext uri="{BB962C8B-B14F-4D97-AF65-F5344CB8AC3E}">
        <p14:creationId xmlns:p14="http://schemas.microsoft.com/office/powerpoint/2010/main" val="1325216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251538" y="480194"/>
            <a:ext cx="10160430" cy="11756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>
              <a:defRPr/>
            </a:pPr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¿Cómo se benefician las empresas?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53568" y="1243584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gen 28">
            <a:extLst>
              <a:ext uri="{FF2B5EF4-FFF2-40B4-BE49-F238E27FC236}">
                <a16:creationId xmlns:a16="http://schemas.microsoft.com/office/drawing/2014/main" id="{2144BB78-15FB-4560-BBA6-0A7A13A81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67" y="2198047"/>
            <a:ext cx="6289769" cy="3679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0" name="Grupo 29"/>
          <p:cNvGrpSpPr/>
          <p:nvPr/>
        </p:nvGrpSpPr>
        <p:grpSpPr>
          <a:xfrm>
            <a:off x="6981676" y="2394960"/>
            <a:ext cx="589904" cy="589904"/>
            <a:chOff x="358816" y="2672615"/>
            <a:chExt cx="752354" cy="752354"/>
          </a:xfrm>
        </p:grpSpPr>
        <p:sp>
          <p:nvSpPr>
            <p:cNvPr id="31" name="Elipse 30"/>
            <p:cNvSpPr/>
            <p:nvPr/>
          </p:nvSpPr>
          <p:spPr>
            <a:xfrm>
              <a:off x="358816" y="2672615"/>
              <a:ext cx="752354" cy="75235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489455" y="2752323"/>
              <a:ext cx="491076" cy="5495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</p:grpSp>
      <p:sp>
        <p:nvSpPr>
          <p:cNvPr id="33" name="Rectángulo 32"/>
          <p:cNvSpPr/>
          <p:nvPr/>
        </p:nvSpPr>
        <p:spPr>
          <a:xfrm>
            <a:off x="7596862" y="2400089"/>
            <a:ext cx="4401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PROMUEVE Y FACILITA EL ACCESO </a:t>
            </a:r>
            <a:r>
              <a:rPr kumimoji="0" lang="es-CL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un mercado de US$ 366 millones</a:t>
            </a:r>
          </a:p>
        </p:txBody>
      </p:sp>
      <p:grpSp>
        <p:nvGrpSpPr>
          <p:cNvPr id="34" name="Grupo 33"/>
          <p:cNvGrpSpPr/>
          <p:nvPr/>
        </p:nvGrpSpPr>
        <p:grpSpPr>
          <a:xfrm>
            <a:off x="6981676" y="3293137"/>
            <a:ext cx="589904" cy="589904"/>
            <a:chOff x="358816" y="2672615"/>
            <a:chExt cx="752354" cy="752354"/>
          </a:xfrm>
        </p:grpSpPr>
        <p:sp>
          <p:nvSpPr>
            <p:cNvPr id="35" name="Elipse 34"/>
            <p:cNvSpPr/>
            <p:nvPr/>
          </p:nvSpPr>
          <p:spPr>
            <a:xfrm>
              <a:off x="358816" y="2672615"/>
              <a:ext cx="752354" cy="75235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CuadroTexto 35"/>
            <p:cNvSpPr txBox="1"/>
            <p:nvPr/>
          </p:nvSpPr>
          <p:spPr>
            <a:xfrm>
              <a:off x="489455" y="2752323"/>
              <a:ext cx="491076" cy="5495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</p:grpSp>
      <p:sp>
        <p:nvSpPr>
          <p:cNvPr id="37" name="Rectángulo 36"/>
          <p:cNvSpPr/>
          <p:nvPr/>
        </p:nvSpPr>
        <p:spPr>
          <a:xfrm>
            <a:off x="7596862" y="3285567"/>
            <a:ext cx="4401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VENTA ÁGIL AL ESTADO </a:t>
            </a:r>
            <a:r>
              <a:rPr kumimoji="0" lang="es-CL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directamente desde tu catálogo</a:t>
            </a:r>
          </a:p>
        </p:txBody>
      </p:sp>
      <p:grpSp>
        <p:nvGrpSpPr>
          <p:cNvPr id="38" name="Grupo 37"/>
          <p:cNvGrpSpPr/>
          <p:nvPr/>
        </p:nvGrpSpPr>
        <p:grpSpPr>
          <a:xfrm>
            <a:off x="6981676" y="4250861"/>
            <a:ext cx="589904" cy="578350"/>
            <a:chOff x="358816" y="2672615"/>
            <a:chExt cx="752354" cy="752354"/>
          </a:xfrm>
        </p:grpSpPr>
        <p:sp>
          <p:nvSpPr>
            <p:cNvPr id="39" name="Elipse 38"/>
            <p:cNvSpPr/>
            <p:nvPr/>
          </p:nvSpPr>
          <p:spPr>
            <a:xfrm>
              <a:off x="358816" y="2672615"/>
              <a:ext cx="752354" cy="75235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CuadroTexto 39"/>
            <p:cNvSpPr txBox="1"/>
            <p:nvPr/>
          </p:nvSpPr>
          <p:spPr>
            <a:xfrm>
              <a:off x="484824" y="2745676"/>
              <a:ext cx="491076" cy="549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</p:grpSp>
      <p:sp>
        <p:nvSpPr>
          <p:cNvPr id="41" name="Rectángulo 40"/>
          <p:cNvSpPr/>
          <p:nvPr/>
        </p:nvSpPr>
        <p:spPr>
          <a:xfrm>
            <a:off x="7596861" y="4139950"/>
            <a:ext cx="4595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DISMINUCIÓN DE BARRERAS DE ENTRADA </a:t>
            </a:r>
            <a:r>
              <a:rPr kumimoji="0" lang="es-CL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sólo debe cumplir con condiciones de adhesión</a:t>
            </a:r>
          </a:p>
        </p:txBody>
      </p:sp>
      <p:grpSp>
        <p:nvGrpSpPr>
          <p:cNvPr id="42" name="Grupo 41"/>
          <p:cNvGrpSpPr/>
          <p:nvPr/>
        </p:nvGrpSpPr>
        <p:grpSpPr>
          <a:xfrm>
            <a:off x="6993817" y="5096747"/>
            <a:ext cx="589904" cy="589904"/>
            <a:chOff x="374300" y="2342043"/>
            <a:chExt cx="752354" cy="752354"/>
          </a:xfrm>
        </p:grpSpPr>
        <p:sp>
          <p:nvSpPr>
            <p:cNvPr id="43" name="Elipse 42"/>
            <p:cNvSpPr/>
            <p:nvPr/>
          </p:nvSpPr>
          <p:spPr>
            <a:xfrm>
              <a:off x="374300" y="2342043"/>
              <a:ext cx="752354" cy="75235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CuadroTexto 43"/>
            <p:cNvSpPr txBox="1"/>
            <p:nvPr/>
          </p:nvSpPr>
          <p:spPr>
            <a:xfrm>
              <a:off x="491989" y="2408910"/>
              <a:ext cx="491076" cy="5495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</p:grpSp>
      <p:sp>
        <p:nvSpPr>
          <p:cNvPr id="45" name="Rectángulo 44"/>
          <p:cNvSpPr/>
          <p:nvPr/>
        </p:nvSpPr>
        <p:spPr>
          <a:xfrm>
            <a:off x="7596861" y="5131371"/>
            <a:ext cx="4595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INNOVACIÓN</a:t>
            </a:r>
            <a:r>
              <a:rPr kumimoji="0" lang="es-CL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modelo pionero a nivel mundial como integración público privado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251538" y="17711"/>
            <a:ext cx="4976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MENOS BUROCRACIA</a:t>
            </a:r>
          </a:p>
        </p:txBody>
      </p:sp>
    </p:spTree>
    <p:extLst>
      <p:ext uri="{BB962C8B-B14F-4D97-AF65-F5344CB8AC3E}">
        <p14:creationId xmlns:p14="http://schemas.microsoft.com/office/powerpoint/2010/main" val="2062175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08891" y="2982710"/>
            <a:ext cx="10627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Cómo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logramos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mayor 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acceso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para 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las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pymes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es-CL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2AD14A7-8E3D-490C-9078-765429486833}"/>
              </a:ext>
            </a:extLst>
          </p:cNvPr>
          <p:cNvSpPr/>
          <p:nvPr/>
        </p:nvSpPr>
        <p:spPr>
          <a:xfrm>
            <a:off x="921315" y="3547709"/>
            <a:ext cx="10402356" cy="89255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3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SIMPLIFICANDO Y TRANSPARENTANDO</a:t>
            </a:r>
            <a:r>
              <a:rPr lang="en-US" sz="31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procesos</a:t>
            </a:r>
            <a:endParaRPr lang="en-US" sz="32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3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51539" y="17711"/>
            <a:ext cx="515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SIMPLIFICAR Y TRANSPARENTAR PROCESOS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251539" y="3114121"/>
            <a:ext cx="5657708" cy="357328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¿Qué se busca al simplificar?</a:t>
            </a:r>
          </a:p>
          <a:p>
            <a:endParaRPr lang="es-ES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Mayor </a:t>
            </a:r>
            <a:r>
              <a:rPr lang="es-ES" sz="2000" b="1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estandarización</a:t>
            </a:r>
            <a:r>
              <a:rPr lang="es-ES" sz="20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las bases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000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duplicar </a:t>
            </a:r>
            <a:r>
              <a:rPr lang="es-ES" sz="20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trabajo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000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Facilitar la </a:t>
            </a:r>
            <a:r>
              <a:rPr lang="es-ES" sz="2000" b="1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comprensión de las bases </a:t>
            </a:r>
            <a:r>
              <a:rPr lang="es-ES" sz="20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los proveedores del Estado</a:t>
            </a:r>
          </a:p>
          <a:p>
            <a:r>
              <a:rPr lang="es-E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B2EE7E6A-C499-43F4-B8F6-CA65207D0B44}"/>
              </a:ext>
            </a:extLst>
          </p:cNvPr>
          <p:cNvSpPr/>
          <p:nvPr/>
        </p:nvSpPr>
        <p:spPr>
          <a:xfrm>
            <a:off x="251539" y="1084783"/>
            <a:ext cx="6145330" cy="122412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s-CL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Licitaciones simplificadas: 100% electrónicas</a:t>
            </a:r>
          </a:p>
        </p:txBody>
      </p:sp>
    </p:spTree>
    <p:extLst>
      <p:ext uri="{BB962C8B-B14F-4D97-AF65-F5344CB8AC3E}">
        <p14:creationId xmlns:p14="http://schemas.microsoft.com/office/powerpoint/2010/main" val="191182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31823" y="5563599"/>
            <a:ext cx="11521580" cy="10828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Rectángulo 15"/>
          <p:cNvSpPr/>
          <p:nvPr/>
        </p:nvSpPr>
        <p:spPr>
          <a:xfrm>
            <a:off x="251538" y="480194"/>
            <a:ext cx="10160430" cy="11756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defRPr/>
            </a:pPr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Beneficios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53568" y="1243584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n 22">
            <a:extLst>
              <a:ext uri="{FF2B5EF4-FFF2-40B4-BE49-F238E27FC236}">
                <a16:creationId xmlns:a16="http://schemas.microsoft.com/office/drawing/2014/main" id="{A2E5ABC2-7AE9-4323-BEEF-8252751CC5B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4222" y="1646799"/>
            <a:ext cx="5849181" cy="3598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uadroTexto 1"/>
          <p:cNvSpPr txBox="1"/>
          <p:nvPr/>
        </p:nvSpPr>
        <p:spPr>
          <a:xfrm>
            <a:off x="331823" y="1646799"/>
            <a:ext cx="537294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Reemplazo del formulario por bases 100% digitales: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disminución de 50% de tiempo de proceso en organismos</a:t>
            </a:r>
            <a:b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Estandarización de cláusulas:</a:t>
            </a:r>
            <a:b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facilidad, seguridad y claridad</a:t>
            </a:r>
            <a:b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Eliminación de archivos adjuntos:</a:t>
            </a:r>
            <a:b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transparencia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actualmente hay 7 millones de adjuntos en mercado público</a:t>
            </a:r>
            <a:b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Firma electrónica:</a:t>
            </a:r>
            <a:b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rapidez y simplicidad</a:t>
            </a:r>
          </a:p>
          <a:p>
            <a:endParaRPr lang="es-C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295262" y="575477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Etapa 1: Licitaciones</a:t>
            </a:r>
          </a:p>
          <a:p>
            <a:r>
              <a:rPr lang="es-E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menores a 100 UTM piloto</a:t>
            </a:r>
          </a:p>
        </p:txBody>
      </p:sp>
      <p:sp>
        <p:nvSpPr>
          <p:cNvPr id="26" name="Rectángulo 25"/>
          <p:cNvSpPr/>
          <p:nvPr/>
        </p:nvSpPr>
        <p:spPr>
          <a:xfrm>
            <a:off x="6045957" y="56624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Complejidad baja, </a:t>
            </a:r>
            <a:r>
              <a:rPr lang="es-E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estandarizables</a:t>
            </a:r>
            <a:r>
              <a:rPr lang="es-E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Cubren el 68% de procesos.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58% lo realizan Municipios.</a:t>
            </a:r>
          </a:p>
        </p:txBody>
      </p:sp>
      <p:cxnSp>
        <p:nvCxnSpPr>
          <p:cNvPr id="6" name="Conector recto 5"/>
          <p:cNvCxnSpPr/>
          <p:nvPr/>
        </p:nvCxnSpPr>
        <p:spPr>
          <a:xfrm>
            <a:off x="5527343" y="5754774"/>
            <a:ext cx="0" cy="64633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51539" y="17711"/>
            <a:ext cx="515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SIMPLIFICAR Y TRANSPARENTAR PROCESOS</a:t>
            </a:r>
          </a:p>
        </p:txBody>
      </p:sp>
    </p:spTree>
    <p:extLst>
      <p:ext uri="{BB962C8B-B14F-4D97-AF65-F5344CB8AC3E}">
        <p14:creationId xmlns:p14="http://schemas.microsoft.com/office/powerpoint/2010/main" val="295874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840685" y="2762423"/>
            <a:ext cx="6512537" cy="12532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7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Estado</a:t>
            </a:r>
            <a:br>
              <a:rPr lang="en-US" sz="7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CL" sz="7200" dirty="0">
              <a:solidFill>
                <a:srgbClr val="C00000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2AD14A7-8E3D-490C-9078-765429486833}"/>
              </a:ext>
            </a:extLst>
          </p:cNvPr>
          <p:cNvSpPr/>
          <p:nvPr/>
        </p:nvSpPr>
        <p:spPr>
          <a:xfrm>
            <a:off x="1413997" y="5271778"/>
            <a:ext cx="93659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¿Se </a:t>
            </a:r>
            <a:r>
              <a:rPr lang="es-CL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logra en las compras públicas el mayor</a:t>
            </a:r>
          </a:p>
          <a:p>
            <a:r>
              <a:rPr lang="es-CL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es-CL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valor para el dinero </a:t>
            </a:r>
            <a:r>
              <a:rPr lang="es-CL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 Estado</a:t>
            </a:r>
            <a:r>
              <a:rPr lang="en-US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 </a:t>
            </a:r>
            <a:endParaRPr lang="es-CL" sz="2400" dirty="0">
              <a:solidFill>
                <a:srgbClr val="C00000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377616" y="2331536"/>
            <a:ext cx="97929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</a:t>
            </a:r>
            <a:r>
              <a:rPr lang="es-CL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Aprovecha</a:t>
            </a:r>
            <a:r>
              <a:rPr 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al </a:t>
            </a:r>
            <a:r>
              <a:rPr lang="es-CL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máximo </a:t>
            </a:r>
            <a:r>
              <a:rPr lang="es-CL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 poder de compra? ¿</a:t>
            </a:r>
            <a:r>
              <a:rPr lang="es-CL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Agrega</a:t>
            </a:r>
            <a:r>
              <a:rPr lang="es-CL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demanda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es-CL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622955" y="4692451"/>
            <a:ext cx="81052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¿Se </a:t>
            </a:r>
            <a:r>
              <a:rPr lang="es-CL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coordina</a:t>
            </a:r>
            <a:r>
              <a:rPr lang="es-CL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para aprovechar</a:t>
            </a:r>
            <a:r>
              <a:rPr lang="es-CL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economías de escala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es-CL" sz="22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20059" y="4210861"/>
            <a:ext cx="72555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</a:t>
            </a:r>
            <a:r>
              <a:rPr lang="es-CL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</a:t>
            </a:r>
            <a:r>
              <a:rPr lang="es-CL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ágil</a:t>
            </a:r>
            <a:r>
              <a:rPr lang="es-CL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la realización de </a:t>
            </a:r>
            <a:r>
              <a:rPr lang="es-CL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compras menores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es-CL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855C0D0-BC0F-481A-8501-063D18E98FA0}"/>
              </a:ext>
            </a:extLst>
          </p:cNvPr>
          <p:cNvSpPr/>
          <p:nvPr/>
        </p:nvSpPr>
        <p:spPr>
          <a:xfrm>
            <a:off x="1070905" y="552282"/>
            <a:ext cx="100520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¿Existe una </a:t>
            </a:r>
            <a:r>
              <a:rPr lang="es-C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mirada estratégica</a:t>
            </a:r>
          </a:p>
          <a:p>
            <a:pPr algn="ctr"/>
            <a:r>
              <a:rPr lang="es-C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las compras públicas en contexto actual de una mayor eficiencia en el Estado?</a:t>
            </a:r>
            <a:endParaRPr lang="es-CL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96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10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Conector recto 60"/>
          <p:cNvCxnSpPr/>
          <p:nvPr/>
        </p:nvCxnSpPr>
        <p:spPr>
          <a:xfrm>
            <a:off x="331946" y="4168769"/>
            <a:ext cx="11629166" cy="0"/>
          </a:xfrm>
          <a:prstGeom prst="line">
            <a:avLst/>
          </a:prstGeom>
          <a:ln w="4445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/>
          <p:cNvSpPr/>
          <p:nvPr/>
        </p:nvSpPr>
        <p:spPr>
          <a:xfrm>
            <a:off x="251538" y="480194"/>
            <a:ext cx="10160430" cy="11756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defRPr/>
            </a:pPr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Flujo actual del proceso de licitación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53568" y="1243584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399053" y="1810575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Fuera del sistema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255037" y="4469022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Dentro del sistema</a:t>
            </a:r>
          </a:p>
        </p:txBody>
      </p:sp>
      <p:sp>
        <p:nvSpPr>
          <p:cNvPr id="19" name="Elipse 18"/>
          <p:cNvSpPr/>
          <p:nvPr/>
        </p:nvSpPr>
        <p:spPr>
          <a:xfrm>
            <a:off x="577837" y="2733039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975117" y="2733039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Crear bases en papel</a:t>
            </a:r>
          </a:p>
        </p:txBody>
      </p:sp>
      <p:sp>
        <p:nvSpPr>
          <p:cNvPr id="21" name="Elipse 20"/>
          <p:cNvSpPr/>
          <p:nvPr/>
        </p:nvSpPr>
        <p:spPr>
          <a:xfrm>
            <a:off x="2847325" y="2733039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3190472" y="2656675"/>
            <a:ext cx="15564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Revisar bases en papel con jurídica</a:t>
            </a:r>
          </a:p>
        </p:txBody>
      </p:sp>
      <p:sp>
        <p:nvSpPr>
          <p:cNvPr id="24" name="Elipse 23"/>
          <p:cNvSpPr/>
          <p:nvPr/>
        </p:nvSpPr>
        <p:spPr>
          <a:xfrm>
            <a:off x="5367605" y="2733039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5727645" y="2733039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Modificar bases en papel </a:t>
            </a:r>
          </a:p>
        </p:txBody>
      </p:sp>
      <p:sp>
        <p:nvSpPr>
          <p:cNvPr id="27" name="Elipse 26"/>
          <p:cNvSpPr/>
          <p:nvPr/>
        </p:nvSpPr>
        <p:spPr>
          <a:xfrm>
            <a:off x="7492657" y="2772045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7839596" y="2729977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Firmar bases en papel</a:t>
            </a:r>
          </a:p>
        </p:txBody>
      </p:sp>
      <p:sp>
        <p:nvSpPr>
          <p:cNvPr id="29" name="CuadroTexto 28"/>
          <p:cNvSpPr txBox="1"/>
          <p:nvPr/>
        </p:nvSpPr>
        <p:spPr>
          <a:xfrm>
            <a:off x="7799655" y="361393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Open Sans"/>
              </a:rPr>
              <a:t>Validación jurídica</a:t>
            </a:r>
          </a:p>
        </p:txBody>
      </p:sp>
      <p:sp>
        <p:nvSpPr>
          <p:cNvPr id="30" name="Elipse 29"/>
          <p:cNvSpPr/>
          <p:nvPr/>
        </p:nvSpPr>
        <p:spPr>
          <a:xfrm>
            <a:off x="9593802" y="2772045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9945680" y="2601339"/>
            <a:ext cx="18165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Resolución firma en papel del jefe de servicio </a:t>
            </a:r>
          </a:p>
        </p:txBody>
      </p:sp>
      <p:sp>
        <p:nvSpPr>
          <p:cNvPr id="32" name="Elipse 31"/>
          <p:cNvSpPr/>
          <p:nvPr/>
        </p:nvSpPr>
        <p:spPr>
          <a:xfrm>
            <a:off x="1773164" y="5489611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2061195" y="5489611"/>
            <a:ext cx="17096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Publicar en mercado público</a:t>
            </a:r>
          </a:p>
        </p:txBody>
      </p:sp>
      <p:sp>
        <p:nvSpPr>
          <p:cNvPr id="34" name="Elipse 33"/>
          <p:cNvSpPr/>
          <p:nvPr/>
        </p:nvSpPr>
        <p:spPr>
          <a:xfrm>
            <a:off x="4503907" y="5489611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4903262" y="5402540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Aprobación para publicar</a:t>
            </a:r>
          </a:p>
        </p:txBody>
      </p:sp>
      <p:sp>
        <p:nvSpPr>
          <p:cNvPr id="36" name="CuadroTexto 35"/>
          <p:cNvSpPr txBox="1"/>
          <p:nvPr/>
        </p:nvSpPr>
        <p:spPr>
          <a:xfrm>
            <a:off x="4836586" y="6040003"/>
            <a:ext cx="1918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Open Sans"/>
              </a:rPr>
              <a:t>Validación en el sistema</a:t>
            </a:r>
          </a:p>
        </p:txBody>
      </p:sp>
      <p:sp>
        <p:nvSpPr>
          <p:cNvPr id="37" name="Elipse 36"/>
          <p:cNvSpPr/>
          <p:nvPr/>
        </p:nvSpPr>
        <p:spPr>
          <a:xfrm>
            <a:off x="6942944" y="5471540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7311821" y="5489611"/>
            <a:ext cx="2718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Crear licitación en mercado público, traspasar el papel al formulario</a:t>
            </a:r>
          </a:p>
        </p:txBody>
      </p:sp>
      <p:cxnSp>
        <p:nvCxnSpPr>
          <p:cNvPr id="39" name="Conector recto de flecha 38"/>
          <p:cNvCxnSpPr/>
          <p:nvPr/>
        </p:nvCxnSpPr>
        <p:spPr>
          <a:xfrm>
            <a:off x="2064277" y="2949063"/>
            <a:ext cx="504056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de flecha 39"/>
          <p:cNvCxnSpPr/>
          <p:nvPr/>
        </p:nvCxnSpPr>
        <p:spPr>
          <a:xfrm>
            <a:off x="4615230" y="2949063"/>
            <a:ext cx="576064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/>
          <p:cNvCxnSpPr/>
          <p:nvPr/>
        </p:nvCxnSpPr>
        <p:spPr>
          <a:xfrm>
            <a:off x="6942944" y="2949063"/>
            <a:ext cx="387800" cy="21244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41"/>
          <p:cNvCxnSpPr/>
          <p:nvPr/>
        </p:nvCxnSpPr>
        <p:spPr>
          <a:xfrm>
            <a:off x="9063732" y="2949063"/>
            <a:ext cx="432048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ector angular 42"/>
          <p:cNvCxnSpPr/>
          <p:nvPr/>
        </p:nvCxnSpPr>
        <p:spPr>
          <a:xfrm rot="5400000">
            <a:off x="8593075" y="4360992"/>
            <a:ext cx="1927336" cy="440550"/>
          </a:xfrm>
          <a:prstGeom prst="bentConnector2">
            <a:avLst/>
          </a:prstGeom>
          <a:ln w="22225">
            <a:solidFill>
              <a:schemeClr val="accent2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/>
          <p:cNvCxnSpPr/>
          <p:nvPr/>
        </p:nvCxnSpPr>
        <p:spPr>
          <a:xfrm flipH="1">
            <a:off x="6178616" y="5744544"/>
            <a:ext cx="576064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/>
          <p:nvPr/>
        </p:nvCxnSpPr>
        <p:spPr>
          <a:xfrm flipH="1">
            <a:off x="3684458" y="5744544"/>
            <a:ext cx="576064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Imagen 45" descr="crear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7165" y="2320926"/>
            <a:ext cx="432048" cy="401025"/>
          </a:xfrm>
          <a:prstGeom prst="rect">
            <a:avLst/>
          </a:prstGeom>
        </p:spPr>
      </p:pic>
      <p:pic>
        <p:nvPicPr>
          <p:cNvPr id="47" name="Imagen 46" descr="juridica 2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1583" y="2289903"/>
            <a:ext cx="444134" cy="443136"/>
          </a:xfrm>
          <a:prstGeom prst="rect">
            <a:avLst/>
          </a:prstGeom>
        </p:spPr>
      </p:pic>
      <p:pic>
        <p:nvPicPr>
          <p:cNvPr id="48" name="Imagen 47" descr="firma 2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3933" y="2361663"/>
            <a:ext cx="415733" cy="410343"/>
          </a:xfrm>
          <a:prstGeom prst="rect">
            <a:avLst/>
          </a:prstGeom>
        </p:spPr>
      </p:pic>
      <p:pic>
        <p:nvPicPr>
          <p:cNvPr id="49" name="Imagen 48" descr="aprobación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794" y="4953987"/>
            <a:ext cx="442888" cy="445483"/>
          </a:xfrm>
          <a:prstGeom prst="rect">
            <a:avLst/>
          </a:prstGeom>
        </p:spPr>
      </p:pic>
      <p:pic>
        <p:nvPicPr>
          <p:cNvPr id="50" name="Imagen 49" descr="web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1389" y="5010547"/>
            <a:ext cx="485974" cy="395398"/>
          </a:xfrm>
          <a:prstGeom prst="rect">
            <a:avLst/>
          </a:prstGeom>
        </p:spPr>
      </p:pic>
      <p:pic>
        <p:nvPicPr>
          <p:cNvPr id="51" name="Imagen 50" descr="firma 2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2418" y="2167828"/>
            <a:ext cx="415733" cy="410343"/>
          </a:xfrm>
          <a:prstGeom prst="rect">
            <a:avLst/>
          </a:prstGeom>
        </p:spPr>
      </p:pic>
      <p:pic>
        <p:nvPicPr>
          <p:cNvPr id="52" name="Imagen 51" descr="crear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3869" y="4963756"/>
            <a:ext cx="432048" cy="401025"/>
          </a:xfrm>
          <a:prstGeom prst="rect">
            <a:avLst/>
          </a:prstGeom>
        </p:spPr>
      </p:pic>
      <p:pic>
        <p:nvPicPr>
          <p:cNvPr id="54" name="Imagen 53" descr="herramientas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6529" y="2300991"/>
            <a:ext cx="465822" cy="439142"/>
          </a:xfrm>
          <a:prstGeom prst="rect">
            <a:avLst/>
          </a:prstGeom>
        </p:spPr>
      </p:pic>
      <p:cxnSp>
        <p:nvCxnSpPr>
          <p:cNvPr id="55" name="Conector angular 54"/>
          <p:cNvCxnSpPr/>
          <p:nvPr/>
        </p:nvCxnSpPr>
        <p:spPr>
          <a:xfrm rot="5400000">
            <a:off x="5123275" y="2463248"/>
            <a:ext cx="169858" cy="2479042"/>
          </a:xfrm>
          <a:prstGeom prst="bentConnector3">
            <a:avLst>
              <a:gd name="adj1" fmla="val 234583"/>
            </a:avLst>
          </a:prstGeom>
          <a:ln w="22225">
            <a:solidFill>
              <a:schemeClr val="accent2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ector angular 55"/>
          <p:cNvCxnSpPr/>
          <p:nvPr/>
        </p:nvCxnSpPr>
        <p:spPr>
          <a:xfrm rot="5400000" flipH="1" flipV="1">
            <a:off x="5253243" y="1117989"/>
            <a:ext cx="12700" cy="2376264"/>
          </a:xfrm>
          <a:prstGeom prst="bentConnector3">
            <a:avLst>
              <a:gd name="adj1" fmla="val 2695488"/>
            </a:avLst>
          </a:prstGeom>
          <a:ln w="22225">
            <a:solidFill>
              <a:schemeClr val="accent2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CuadroTexto 56"/>
          <p:cNvSpPr txBox="1"/>
          <p:nvPr/>
        </p:nvSpPr>
        <p:spPr>
          <a:xfrm>
            <a:off x="10263124" y="3646663"/>
            <a:ext cx="14878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Open Sans"/>
              </a:rPr>
              <a:t>Acto administrativo</a:t>
            </a:r>
          </a:p>
        </p:txBody>
      </p:sp>
      <p:sp>
        <p:nvSpPr>
          <p:cNvPr id="58" name="CuadroTexto 57"/>
          <p:cNvSpPr txBox="1"/>
          <p:nvPr/>
        </p:nvSpPr>
        <p:spPr>
          <a:xfrm>
            <a:off x="4580709" y="3684529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Open Sans"/>
              </a:rPr>
              <a:t>Múltiples iteraciones</a:t>
            </a:r>
          </a:p>
        </p:txBody>
      </p:sp>
      <p:sp>
        <p:nvSpPr>
          <p:cNvPr id="59" name="CuadroTexto 58"/>
          <p:cNvSpPr txBox="1"/>
          <p:nvPr/>
        </p:nvSpPr>
        <p:spPr>
          <a:xfrm>
            <a:off x="4647525" y="1940951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Open Sans"/>
              </a:rPr>
              <a:t>Múltiples iteraciones</a:t>
            </a: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C6DC75B4-EEAA-4645-9F02-B85E1DF5C623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418" y="4897416"/>
            <a:ext cx="1477757" cy="1184027"/>
          </a:xfrm>
          <a:prstGeom prst="rect">
            <a:avLst/>
          </a:prstGeom>
        </p:spPr>
      </p:pic>
      <p:sp>
        <p:nvSpPr>
          <p:cNvPr id="62" name="Rectángulo 61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63" name="CuadroTexto 62"/>
          <p:cNvSpPr txBox="1"/>
          <p:nvPr/>
        </p:nvSpPr>
        <p:spPr>
          <a:xfrm>
            <a:off x="251539" y="17711"/>
            <a:ext cx="515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SIMPLIFICAR Y TRANSPARENTAR PROCESOS</a:t>
            </a:r>
          </a:p>
        </p:txBody>
      </p:sp>
    </p:spTree>
    <p:extLst>
      <p:ext uri="{BB962C8B-B14F-4D97-AF65-F5344CB8AC3E}">
        <p14:creationId xmlns:p14="http://schemas.microsoft.com/office/powerpoint/2010/main" val="17981251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Conector recto 60"/>
          <p:cNvCxnSpPr/>
          <p:nvPr/>
        </p:nvCxnSpPr>
        <p:spPr>
          <a:xfrm>
            <a:off x="331946" y="4168769"/>
            <a:ext cx="11629166" cy="0"/>
          </a:xfrm>
          <a:prstGeom prst="line">
            <a:avLst/>
          </a:prstGeom>
          <a:ln w="4445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/>
          <p:cNvSpPr/>
          <p:nvPr/>
        </p:nvSpPr>
        <p:spPr>
          <a:xfrm>
            <a:off x="251538" y="480194"/>
            <a:ext cx="10160430" cy="11756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defRPr/>
            </a:pPr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Flujo actual del proceso de licitación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53568" y="1243584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399053" y="1810575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Fuera del sistema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255037" y="4469022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Dentro del sistema</a:t>
            </a:r>
          </a:p>
        </p:txBody>
      </p:sp>
      <p:sp>
        <p:nvSpPr>
          <p:cNvPr id="19" name="Elipse 18"/>
          <p:cNvSpPr/>
          <p:nvPr/>
        </p:nvSpPr>
        <p:spPr>
          <a:xfrm>
            <a:off x="577837" y="2733039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975117" y="2733039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Crear bases en papel</a:t>
            </a:r>
          </a:p>
        </p:txBody>
      </p:sp>
      <p:sp>
        <p:nvSpPr>
          <p:cNvPr id="21" name="Elipse 20"/>
          <p:cNvSpPr/>
          <p:nvPr/>
        </p:nvSpPr>
        <p:spPr>
          <a:xfrm>
            <a:off x="2847325" y="2733039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3190472" y="2656675"/>
            <a:ext cx="15564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Revisar bases en papel con jurídica</a:t>
            </a:r>
          </a:p>
        </p:txBody>
      </p:sp>
      <p:sp>
        <p:nvSpPr>
          <p:cNvPr id="24" name="Elipse 23"/>
          <p:cNvSpPr/>
          <p:nvPr/>
        </p:nvSpPr>
        <p:spPr>
          <a:xfrm>
            <a:off x="5367605" y="2733039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5727645" y="2733039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Modificar bases en papel </a:t>
            </a:r>
          </a:p>
        </p:txBody>
      </p:sp>
      <p:sp>
        <p:nvSpPr>
          <p:cNvPr id="27" name="Elipse 26"/>
          <p:cNvSpPr/>
          <p:nvPr/>
        </p:nvSpPr>
        <p:spPr>
          <a:xfrm>
            <a:off x="7492657" y="2772045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7839596" y="2729977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Firmar bases en papel</a:t>
            </a:r>
          </a:p>
        </p:txBody>
      </p:sp>
      <p:sp>
        <p:nvSpPr>
          <p:cNvPr id="29" name="CuadroTexto 28"/>
          <p:cNvSpPr txBox="1"/>
          <p:nvPr/>
        </p:nvSpPr>
        <p:spPr>
          <a:xfrm>
            <a:off x="7799655" y="361393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Open Sans"/>
              </a:rPr>
              <a:t>Validación jurídica</a:t>
            </a:r>
          </a:p>
        </p:txBody>
      </p:sp>
      <p:sp>
        <p:nvSpPr>
          <p:cNvPr id="30" name="Elipse 29"/>
          <p:cNvSpPr/>
          <p:nvPr/>
        </p:nvSpPr>
        <p:spPr>
          <a:xfrm>
            <a:off x="9593802" y="2772045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9945680" y="2601339"/>
            <a:ext cx="18165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Resolución firma en papel del jefe de servicio </a:t>
            </a:r>
          </a:p>
        </p:txBody>
      </p:sp>
      <p:sp>
        <p:nvSpPr>
          <p:cNvPr id="32" name="Elipse 31"/>
          <p:cNvSpPr/>
          <p:nvPr/>
        </p:nvSpPr>
        <p:spPr>
          <a:xfrm>
            <a:off x="1773164" y="5489611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2061195" y="5489611"/>
            <a:ext cx="17096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Publicar en mercado público</a:t>
            </a:r>
          </a:p>
        </p:txBody>
      </p:sp>
      <p:sp>
        <p:nvSpPr>
          <p:cNvPr id="34" name="Elipse 33"/>
          <p:cNvSpPr/>
          <p:nvPr/>
        </p:nvSpPr>
        <p:spPr>
          <a:xfrm>
            <a:off x="4503907" y="5489611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4903262" y="5402540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Aprobación para publicar</a:t>
            </a:r>
          </a:p>
        </p:txBody>
      </p:sp>
      <p:sp>
        <p:nvSpPr>
          <p:cNvPr id="36" name="CuadroTexto 35"/>
          <p:cNvSpPr txBox="1"/>
          <p:nvPr/>
        </p:nvSpPr>
        <p:spPr>
          <a:xfrm>
            <a:off x="4836586" y="6040003"/>
            <a:ext cx="1918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Open Sans"/>
              </a:rPr>
              <a:t>Validación en el sistema</a:t>
            </a:r>
          </a:p>
        </p:txBody>
      </p:sp>
      <p:sp>
        <p:nvSpPr>
          <p:cNvPr id="37" name="Elipse 36"/>
          <p:cNvSpPr/>
          <p:nvPr/>
        </p:nvSpPr>
        <p:spPr>
          <a:xfrm>
            <a:off x="6942944" y="5471540"/>
            <a:ext cx="332679" cy="33100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7311821" y="5489611"/>
            <a:ext cx="2718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Crear licitación en mercado público, traspasar el papel al formulario</a:t>
            </a:r>
          </a:p>
        </p:txBody>
      </p:sp>
      <p:cxnSp>
        <p:nvCxnSpPr>
          <p:cNvPr id="39" name="Conector recto de flecha 38"/>
          <p:cNvCxnSpPr/>
          <p:nvPr/>
        </p:nvCxnSpPr>
        <p:spPr>
          <a:xfrm>
            <a:off x="2064277" y="2949063"/>
            <a:ext cx="504056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de flecha 39"/>
          <p:cNvCxnSpPr/>
          <p:nvPr/>
        </p:nvCxnSpPr>
        <p:spPr>
          <a:xfrm>
            <a:off x="4615230" y="2949063"/>
            <a:ext cx="576064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/>
          <p:cNvCxnSpPr/>
          <p:nvPr/>
        </p:nvCxnSpPr>
        <p:spPr>
          <a:xfrm>
            <a:off x="6942944" y="2949063"/>
            <a:ext cx="387800" cy="21244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41"/>
          <p:cNvCxnSpPr/>
          <p:nvPr/>
        </p:nvCxnSpPr>
        <p:spPr>
          <a:xfrm>
            <a:off x="9063732" y="2949063"/>
            <a:ext cx="432048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ector angular 42"/>
          <p:cNvCxnSpPr/>
          <p:nvPr/>
        </p:nvCxnSpPr>
        <p:spPr>
          <a:xfrm rot="5400000">
            <a:off x="8593075" y="4360992"/>
            <a:ext cx="1927336" cy="440550"/>
          </a:xfrm>
          <a:prstGeom prst="bentConnector2">
            <a:avLst/>
          </a:prstGeom>
          <a:ln w="22225">
            <a:solidFill>
              <a:schemeClr val="accent2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/>
          <p:cNvCxnSpPr/>
          <p:nvPr/>
        </p:nvCxnSpPr>
        <p:spPr>
          <a:xfrm flipH="1">
            <a:off x="6178616" y="5744544"/>
            <a:ext cx="576064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/>
          <p:nvPr/>
        </p:nvCxnSpPr>
        <p:spPr>
          <a:xfrm flipH="1">
            <a:off x="3684458" y="5744544"/>
            <a:ext cx="576064" cy="0"/>
          </a:xfrm>
          <a:prstGeom prst="straightConnector1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Imagen 45" descr="crear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7165" y="2320926"/>
            <a:ext cx="432048" cy="401025"/>
          </a:xfrm>
          <a:prstGeom prst="rect">
            <a:avLst/>
          </a:prstGeom>
        </p:spPr>
      </p:pic>
      <p:pic>
        <p:nvPicPr>
          <p:cNvPr id="47" name="Imagen 46" descr="juridica 2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1583" y="2289903"/>
            <a:ext cx="444134" cy="443136"/>
          </a:xfrm>
          <a:prstGeom prst="rect">
            <a:avLst/>
          </a:prstGeom>
        </p:spPr>
      </p:pic>
      <p:pic>
        <p:nvPicPr>
          <p:cNvPr id="48" name="Imagen 47" descr="firma 2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3933" y="2361663"/>
            <a:ext cx="415733" cy="410343"/>
          </a:xfrm>
          <a:prstGeom prst="rect">
            <a:avLst/>
          </a:prstGeom>
        </p:spPr>
      </p:pic>
      <p:pic>
        <p:nvPicPr>
          <p:cNvPr id="49" name="Imagen 48" descr="aprobación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794" y="4953987"/>
            <a:ext cx="442888" cy="445483"/>
          </a:xfrm>
          <a:prstGeom prst="rect">
            <a:avLst/>
          </a:prstGeom>
        </p:spPr>
      </p:pic>
      <p:pic>
        <p:nvPicPr>
          <p:cNvPr id="50" name="Imagen 49" descr="web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1389" y="5010547"/>
            <a:ext cx="485974" cy="395398"/>
          </a:xfrm>
          <a:prstGeom prst="rect">
            <a:avLst/>
          </a:prstGeom>
        </p:spPr>
      </p:pic>
      <p:pic>
        <p:nvPicPr>
          <p:cNvPr id="51" name="Imagen 50" descr="firma 2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2418" y="2167828"/>
            <a:ext cx="415733" cy="410343"/>
          </a:xfrm>
          <a:prstGeom prst="rect">
            <a:avLst/>
          </a:prstGeom>
        </p:spPr>
      </p:pic>
      <p:pic>
        <p:nvPicPr>
          <p:cNvPr id="52" name="Imagen 51" descr="crear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3869" y="4963756"/>
            <a:ext cx="432048" cy="401025"/>
          </a:xfrm>
          <a:prstGeom prst="rect">
            <a:avLst/>
          </a:prstGeom>
        </p:spPr>
      </p:pic>
      <p:pic>
        <p:nvPicPr>
          <p:cNvPr id="54" name="Imagen 53" descr="herramientas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6529" y="2300991"/>
            <a:ext cx="465822" cy="439142"/>
          </a:xfrm>
          <a:prstGeom prst="rect">
            <a:avLst/>
          </a:prstGeom>
        </p:spPr>
      </p:pic>
      <p:cxnSp>
        <p:nvCxnSpPr>
          <p:cNvPr id="55" name="Conector angular 54"/>
          <p:cNvCxnSpPr/>
          <p:nvPr/>
        </p:nvCxnSpPr>
        <p:spPr>
          <a:xfrm rot="5400000">
            <a:off x="5123275" y="2463248"/>
            <a:ext cx="169858" cy="2479042"/>
          </a:xfrm>
          <a:prstGeom prst="bentConnector3">
            <a:avLst>
              <a:gd name="adj1" fmla="val 234583"/>
            </a:avLst>
          </a:prstGeom>
          <a:ln w="22225">
            <a:solidFill>
              <a:schemeClr val="accent2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ector angular 55"/>
          <p:cNvCxnSpPr/>
          <p:nvPr/>
        </p:nvCxnSpPr>
        <p:spPr>
          <a:xfrm rot="5400000" flipH="1" flipV="1">
            <a:off x="5253243" y="1117989"/>
            <a:ext cx="12700" cy="2376264"/>
          </a:xfrm>
          <a:prstGeom prst="bentConnector3">
            <a:avLst>
              <a:gd name="adj1" fmla="val 2695488"/>
            </a:avLst>
          </a:prstGeom>
          <a:ln w="22225">
            <a:solidFill>
              <a:schemeClr val="accent2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CuadroTexto 56"/>
          <p:cNvSpPr txBox="1"/>
          <p:nvPr/>
        </p:nvSpPr>
        <p:spPr>
          <a:xfrm>
            <a:off x="10263124" y="3646663"/>
            <a:ext cx="14878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Open Sans"/>
              </a:rPr>
              <a:t>Acto administrativo</a:t>
            </a:r>
          </a:p>
        </p:txBody>
      </p:sp>
      <p:sp>
        <p:nvSpPr>
          <p:cNvPr id="58" name="CuadroTexto 57"/>
          <p:cNvSpPr txBox="1"/>
          <p:nvPr/>
        </p:nvSpPr>
        <p:spPr>
          <a:xfrm>
            <a:off x="4580709" y="3684529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Open Sans"/>
              </a:rPr>
              <a:t>Múltiples iteraciones</a:t>
            </a:r>
          </a:p>
        </p:txBody>
      </p:sp>
      <p:sp>
        <p:nvSpPr>
          <p:cNvPr id="59" name="CuadroTexto 58"/>
          <p:cNvSpPr txBox="1"/>
          <p:nvPr/>
        </p:nvSpPr>
        <p:spPr>
          <a:xfrm>
            <a:off x="4647525" y="1940951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Open Sans"/>
              </a:rPr>
              <a:t>Múltiples iteraciones</a:t>
            </a: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C6DC75B4-EEAA-4645-9F02-B85E1DF5C623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418" y="4897416"/>
            <a:ext cx="1477757" cy="1184027"/>
          </a:xfrm>
          <a:prstGeom prst="rect">
            <a:avLst/>
          </a:prstGeom>
        </p:spPr>
      </p:pic>
      <p:sp>
        <p:nvSpPr>
          <p:cNvPr id="62" name="Rectángulo 61">
            <a:extLst>
              <a:ext uri="{FF2B5EF4-FFF2-40B4-BE49-F238E27FC236}">
                <a16:creationId xmlns:a16="http://schemas.microsoft.com/office/drawing/2014/main" id="{AC48B955-DC13-476E-93D9-303D8E908BB1}"/>
              </a:ext>
            </a:extLst>
          </p:cNvPr>
          <p:cNvSpPr/>
          <p:nvPr/>
        </p:nvSpPr>
        <p:spPr>
          <a:xfrm>
            <a:off x="399053" y="1611905"/>
            <a:ext cx="11335025" cy="2473198"/>
          </a:xfrm>
          <a:prstGeom prst="rect">
            <a:avLst/>
          </a:prstGeom>
          <a:solidFill>
            <a:schemeClr val="bg2">
              <a:lumMod val="75000"/>
              <a:alpha val="83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3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Esperamos que se eliminen etapas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3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hoy se realizan fuera del sistema de información</a:t>
            </a:r>
          </a:p>
        </p:txBody>
      </p:sp>
      <p:sp>
        <p:nvSpPr>
          <p:cNvPr id="63" name="Rectángulo 62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64" name="CuadroTexto 63"/>
          <p:cNvSpPr txBox="1"/>
          <p:nvPr/>
        </p:nvSpPr>
        <p:spPr>
          <a:xfrm>
            <a:off x="251539" y="17711"/>
            <a:ext cx="515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SIMPLIFICAR Y TRANSPARENTAR PROCESOS</a:t>
            </a:r>
          </a:p>
        </p:txBody>
      </p:sp>
    </p:spTree>
    <p:extLst>
      <p:ext uri="{BB962C8B-B14F-4D97-AF65-F5344CB8AC3E}">
        <p14:creationId xmlns:p14="http://schemas.microsoft.com/office/powerpoint/2010/main" val="3176403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251538" y="480194"/>
            <a:ext cx="10160430" cy="11756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defRPr/>
            </a:pPr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Flujo ideal en Mercado Público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53568" y="1243584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Elipse 62"/>
          <p:cNvSpPr/>
          <p:nvPr/>
        </p:nvSpPr>
        <p:spPr>
          <a:xfrm>
            <a:off x="844208" y="4507014"/>
            <a:ext cx="551270" cy="505594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64" name="CuadroTexto 63"/>
          <p:cNvSpPr txBox="1"/>
          <p:nvPr/>
        </p:nvSpPr>
        <p:spPr>
          <a:xfrm>
            <a:off x="1482757" y="5078575"/>
            <a:ext cx="1534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Crear licitación</a:t>
            </a:r>
          </a:p>
        </p:txBody>
      </p:sp>
      <p:sp>
        <p:nvSpPr>
          <p:cNvPr id="65" name="Elipse 64"/>
          <p:cNvSpPr/>
          <p:nvPr/>
        </p:nvSpPr>
        <p:spPr>
          <a:xfrm>
            <a:off x="2716422" y="4515994"/>
            <a:ext cx="537411" cy="496613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66" name="CuadroTexto 65"/>
          <p:cNvSpPr txBox="1"/>
          <p:nvPr/>
        </p:nvSpPr>
        <p:spPr>
          <a:xfrm>
            <a:off x="3386889" y="5193004"/>
            <a:ext cx="1376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Revisión y </a:t>
            </a:r>
          </a:p>
          <a:p>
            <a:pPr>
              <a:defRPr/>
            </a:pPr>
            <a:r>
              <a:rPr lang="es-ES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Corrección jurídica</a:t>
            </a:r>
          </a:p>
        </p:txBody>
      </p:sp>
      <p:sp>
        <p:nvSpPr>
          <p:cNvPr id="67" name="Elipse 66"/>
          <p:cNvSpPr/>
          <p:nvPr/>
        </p:nvSpPr>
        <p:spPr>
          <a:xfrm>
            <a:off x="4892255" y="4458517"/>
            <a:ext cx="535726" cy="529352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68" name="CuadroTexto 67"/>
          <p:cNvSpPr txBox="1"/>
          <p:nvPr/>
        </p:nvSpPr>
        <p:spPr>
          <a:xfrm>
            <a:off x="5679353" y="5104885"/>
            <a:ext cx="15414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Aprobación</a:t>
            </a:r>
          </a:p>
        </p:txBody>
      </p:sp>
      <p:sp>
        <p:nvSpPr>
          <p:cNvPr id="69" name="Elipse 68"/>
          <p:cNvSpPr/>
          <p:nvPr/>
        </p:nvSpPr>
        <p:spPr>
          <a:xfrm>
            <a:off x="7207029" y="4515995"/>
            <a:ext cx="520536" cy="496613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70" name="CuadroTexto 69"/>
          <p:cNvSpPr txBox="1"/>
          <p:nvPr/>
        </p:nvSpPr>
        <p:spPr>
          <a:xfrm>
            <a:off x="7727565" y="5069894"/>
            <a:ext cx="1693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Firmar electrónica avanzada del jefe de servicio</a:t>
            </a:r>
          </a:p>
        </p:txBody>
      </p:sp>
      <p:sp>
        <p:nvSpPr>
          <p:cNvPr id="71" name="CuadroTexto 70"/>
          <p:cNvSpPr txBox="1"/>
          <p:nvPr/>
        </p:nvSpPr>
        <p:spPr>
          <a:xfrm>
            <a:off x="5656997" y="5606550"/>
            <a:ext cx="1323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6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Resolución o Decreto</a:t>
            </a:r>
            <a:endParaRPr lang="es-ES" sz="16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2" name="Elipse 71"/>
          <p:cNvSpPr/>
          <p:nvPr/>
        </p:nvSpPr>
        <p:spPr>
          <a:xfrm>
            <a:off x="9258106" y="4515997"/>
            <a:ext cx="488924" cy="496611"/>
          </a:xfrm>
          <a:prstGeom prst="ellipse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73" name="CuadroTexto 72"/>
          <p:cNvSpPr txBox="1"/>
          <p:nvPr/>
        </p:nvSpPr>
        <p:spPr>
          <a:xfrm>
            <a:off x="9946108" y="5145709"/>
            <a:ext cx="19851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Publicación automática en mercado público</a:t>
            </a:r>
          </a:p>
        </p:txBody>
      </p:sp>
      <p:pic>
        <p:nvPicPr>
          <p:cNvPr id="74" name="Imagen 73" descr="crear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8396" y="4286606"/>
            <a:ext cx="930469" cy="700633"/>
          </a:xfrm>
          <a:prstGeom prst="rect">
            <a:avLst/>
          </a:prstGeom>
        </p:spPr>
      </p:pic>
      <p:pic>
        <p:nvPicPr>
          <p:cNvPr id="75" name="Imagen 74" descr="juridica 2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8898" y="4275301"/>
            <a:ext cx="960112" cy="777132"/>
          </a:xfrm>
          <a:prstGeom prst="rect">
            <a:avLst/>
          </a:prstGeom>
        </p:spPr>
      </p:pic>
      <p:pic>
        <p:nvPicPr>
          <p:cNvPr id="76" name="Imagen 75" descr="aprobación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9027" y="4388694"/>
            <a:ext cx="802656" cy="654961"/>
          </a:xfrm>
          <a:prstGeom prst="rect">
            <a:avLst/>
          </a:prstGeom>
        </p:spPr>
      </p:pic>
      <p:pic>
        <p:nvPicPr>
          <p:cNvPr id="77" name="Imagen 76" descr="firma 2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628" y="4338000"/>
            <a:ext cx="907375" cy="726557"/>
          </a:xfrm>
          <a:prstGeom prst="rect">
            <a:avLst/>
          </a:prstGeom>
        </p:spPr>
      </p:pic>
      <p:pic>
        <p:nvPicPr>
          <p:cNvPr id="78" name="Imagen 77" descr="web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8077" y="4338000"/>
            <a:ext cx="1026643" cy="677628"/>
          </a:xfrm>
          <a:prstGeom prst="rect">
            <a:avLst/>
          </a:prstGeom>
        </p:spPr>
      </p:pic>
      <p:cxnSp>
        <p:nvCxnSpPr>
          <p:cNvPr id="79" name="Conector recto de flecha 78"/>
          <p:cNvCxnSpPr/>
          <p:nvPr/>
        </p:nvCxnSpPr>
        <p:spPr>
          <a:xfrm>
            <a:off x="2205409" y="5252931"/>
            <a:ext cx="263456" cy="0"/>
          </a:xfrm>
          <a:prstGeom prst="straightConnector1">
            <a:avLst/>
          </a:prstGeom>
          <a:ln>
            <a:solidFill>
              <a:srgbClr val="76717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ector angular 79"/>
          <p:cNvCxnSpPr>
            <a:cxnSpLocks/>
          </p:cNvCxnSpPr>
          <p:nvPr/>
        </p:nvCxnSpPr>
        <p:spPr>
          <a:xfrm rot="5400000">
            <a:off x="4895295" y="5080194"/>
            <a:ext cx="169858" cy="2479042"/>
          </a:xfrm>
          <a:prstGeom prst="bentConnector3">
            <a:avLst>
              <a:gd name="adj1" fmla="val 234583"/>
            </a:avLst>
          </a:prstGeom>
          <a:ln w="31750">
            <a:solidFill>
              <a:srgbClr val="FF66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ector angular 80"/>
          <p:cNvCxnSpPr/>
          <p:nvPr/>
        </p:nvCxnSpPr>
        <p:spPr>
          <a:xfrm rot="5400000" flipH="1" flipV="1">
            <a:off x="4973874" y="3098474"/>
            <a:ext cx="12700" cy="2376264"/>
          </a:xfrm>
          <a:prstGeom prst="bentConnector3">
            <a:avLst>
              <a:gd name="adj1" fmla="val 2695488"/>
            </a:avLst>
          </a:prstGeom>
          <a:ln w="31750">
            <a:solidFill>
              <a:srgbClr val="FF66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2" name="Imagen 81">
            <a:extLst>
              <a:ext uri="{FF2B5EF4-FFF2-40B4-BE49-F238E27FC236}">
                <a16:creationId xmlns:a16="http://schemas.microsoft.com/office/drawing/2014/main" id="{C6DC75B4-EEAA-4645-9F02-B85E1DF5C623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48" y="1558364"/>
            <a:ext cx="2697441" cy="2266913"/>
          </a:xfrm>
          <a:prstGeom prst="rect">
            <a:avLst/>
          </a:prstGeom>
        </p:spPr>
      </p:pic>
      <p:sp>
        <p:nvSpPr>
          <p:cNvPr id="26" name="Rectángulo 25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251539" y="17711"/>
            <a:ext cx="515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SIMPLIFICAR Y TRANSPARENTAR PROCESOS</a:t>
            </a:r>
          </a:p>
        </p:txBody>
      </p:sp>
    </p:spTree>
    <p:extLst>
      <p:ext uri="{BB962C8B-B14F-4D97-AF65-F5344CB8AC3E}">
        <p14:creationId xmlns:p14="http://schemas.microsoft.com/office/powerpoint/2010/main" val="2930688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810233" y="2193656"/>
            <a:ext cx="5063319" cy="6996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Rectángulo 15"/>
          <p:cNvSpPr/>
          <p:nvPr/>
        </p:nvSpPr>
        <p:spPr>
          <a:xfrm>
            <a:off x="251538" y="480194"/>
            <a:ext cx="10160430" cy="11756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Módulo de gestión de contratos:</a:t>
            </a:r>
          </a:p>
          <a:p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100% en línea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53568" y="1789494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n 26">
            <a:extLst>
              <a:ext uri="{FF2B5EF4-FFF2-40B4-BE49-F238E27FC236}">
                <a16:creationId xmlns:a16="http://schemas.microsoft.com/office/drawing/2014/main" id="{2E0387EB-ECD3-46B1-B0E9-C2E4C0A7E6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69" y="2193656"/>
            <a:ext cx="6653726" cy="3515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7229194" y="2227337"/>
            <a:ext cx="4246525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L" sz="2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Transparencia en www.mercadopublico.cl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229195" y="3084392"/>
            <a:ext cx="4644357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1" indent="-2286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Aumentan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exponencialmente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los </a:t>
            </a:r>
            <a:r>
              <a:rPr lang="es-ES_tradn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niveles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s-ES_tradn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transparencia</a:t>
            </a:r>
            <a:endParaRPr lang="es-CL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lvl="1" indent="-2286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C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Simplifica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gestión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on line de los </a:t>
            </a:r>
            <a:r>
              <a:rPr lang="es-C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contratos</a:t>
            </a:r>
          </a:p>
          <a:p>
            <a:pPr marL="228600" lvl="1" indent="-2286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Alerta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sobre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hitos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más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relevantes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garantías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pagos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multas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y/o 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sanciones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para 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evitar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atrasos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perjudiquen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empresas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más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pequeñas</a:t>
            </a:r>
          </a:p>
          <a:p>
            <a:pPr marL="228600" lvl="1" indent="-2286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s-ES_tradn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Disminuye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</a:t>
            </a:r>
            <a:r>
              <a:rPr lang="es-ES_tradn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burocracia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el sector </a:t>
            </a:r>
            <a:r>
              <a:rPr lang="es-ES_trad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público</a:t>
            </a:r>
          </a:p>
          <a:p>
            <a:endParaRPr lang="es-C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51539" y="17711"/>
            <a:ext cx="515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SIMPLIFICAR Y TRANSPARENTAR PROCESOS</a:t>
            </a:r>
          </a:p>
        </p:txBody>
      </p:sp>
    </p:spTree>
    <p:extLst>
      <p:ext uri="{BB962C8B-B14F-4D97-AF65-F5344CB8AC3E}">
        <p14:creationId xmlns:p14="http://schemas.microsoft.com/office/powerpoint/2010/main" val="3261471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ángulo 63"/>
          <p:cNvSpPr/>
          <p:nvPr/>
        </p:nvSpPr>
        <p:spPr>
          <a:xfrm>
            <a:off x="6231645" y="3949978"/>
            <a:ext cx="4863985" cy="5232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Rectángulo 3"/>
          <p:cNvSpPr/>
          <p:nvPr/>
        </p:nvSpPr>
        <p:spPr>
          <a:xfrm>
            <a:off x="6231645" y="1661198"/>
            <a:ext cx="4863985" cy="5232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Rectángulo 1"/>
          <p:cNvSpPr/>
          <p:nvPr/>
        </p:nvSpPr>
        <p:spPr>
          <a:xfrm>
            <a:off x="6497871" y="1661198"/>
            <a:ext cx="47436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sz="2800" b="1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Beneficios Comprador </a:t>
            </a:r>
            <a:endParaRPr lang="es-CL" sz="2800" dirty="0"/>
          </a:p>
        </p:txBody>
      </p:sp>
      <p:sp>
        <p:nvSpPr>
          <p:cNvPr id="3" name="CuadroTexto 2"/>
          <p:cNvSpPr txBox="1"/>
          <p:nvPr/>
        </p:nvSpPr>
        <p:spPr>
          <a:xfrm>
            <a:off x="6231645" y="2184418"/>
            <a:ext cx="56146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Apoyar la gestión de los compradores para mejor control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C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Recibir notificaciones de hitos, tales como, garantías por vencer o de gestión.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62" name="Rectángulo 61"/>
          <p:cNvSpPr/>
          <p:nvPr/>
        </p:nvSpPr>
        <p:spPr>
          <a:xfrm>
            <a:off x="6497871" y="3938744"/>
            <a:ext cx="44630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sz="2800" b="1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Beneficios Proveedor</a:t>
            </a:r>
          </a:p>
        </p:txBody>
      </p:sp>
      <p:sp>
        <p:nvSpPr>
          <p:cNvPr id="63" name="CuadroTexto 62"/>
          <p:cNvSpPr txBox="1"/>
          <p:nvPr/>
        </p:nvSpPr>
        <p:spPr>
          <a:xfrm>
            <a:off x="6231645" y="4486846"/>
            <a:ext cx="56146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Apoyar la gestión de los proveedores, en término de fechas críticas de vencimiento de garantías y plazos.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Monitorear en forma transparente los contratos vigentes por las distintas entidades públicas.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51539" y="17711"/>
            <a:ext cx="515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SIMPLIFICAR Y TRANSPARENTAR PROCESOS</a:t>
            </a:r>
          </a:p>
        </p:txBody>
      </p:sp>
    </p:spTree>
    <p:extLst>
      <p:ext uri="{BB962C8B-B14F-4D97-AF65-F5344CB8AC3E}">
        <p14:creationId xmlns:p14="http://schemas.microsoft.com/office/powerpoint/2010/main" val="1930454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290" y="1243584"/>
            <a:ext cx="7182852" cy="5753903"/>
          </a:xfrm>
          <a:prstGeom prst="rect">
            <a:avLst/>
          </a:prstGeom>
        </p:spPr>
      </p:pic>
      <p:sp>
        <p:nvSpPr>
          <p:cNvPr id="29" name="Rectángulo 28"/>
          <p:cNvSpPr/>
          <p:nvPr/>
        </p:nvSpPr>
        <p:spPr>
          <a:xfrm>
            <a:off x="251538" y="480194"/>
            <a:ext cx="10160430" cy="11756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defRPr/>
            </a:pPr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Modelo de flujo de compra</a:t>
            </a:r>
          </a:p>
        </p:txBody>
      </p:sp>
      <p:cxnSp>
        <p:nvCxnSpPr>
          <p:cNvPr id="30" name="Conector recto 29"/>
          <p:cNvCxnSpPr/>
          <p:nvPr/>
        </p:nvCxnSpPr>
        <p:spPr>
          <a:xfrm>
            <a:off x="353568" y="1243584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51539" y="17711"/>
            <a:ext cx="515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SIMPLIFICAR Y TRANSPARENTAR PROCESOS</a:t>
            </a:r>
          </a:p>
        </p:txBody>
      </p:sp>
    </p:spTree>
    <p:extLst>
      <p:ext uri="{BB962C8B-B14F-4D97-AF65-F5344CB8AC3E}">
        <p14:creationId xmlns:p14="http://schemas.microsoft.com/office/powerpoint/2010/main" val="3476629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08891" y="2982710"/>
            <a:ext cx="10627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3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implementar estos cambios…</a:t>
            </a:r>
            <a:endParaRPr lang="es-CL" sz="3600" dirty="0">
              <a:solidFill>
                <a:srgbClr val="ED7D31">
                  <a:lumMod val="40000"/>
                  <a:lumOff val="6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28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13570" y="1986468"/>
            <a:ext cx="5964071" cy="12010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s-ES" sz="2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Necesitamos funcionarios públicos probos con preeminencia del </a:t>
            </a:r>
            <a:r>
              <a:rPr lang="es-ES" sz="2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interés general sobre el particular</a:t>
            </a:r>
          </a:p>
          <a:p>
            <a:endParaRPr lang="es-CL" sz="2600" dirty="0">
              <a:solidFill>
                <a:prstClr val="white"/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540864" y="3945603"/>
            <a:ext cx="5964071" cy="22518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defRPr/>
            </a:pPr>
            <a:r>
              <a:rPr lang="es-C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todas las actividades de la administración pública, las compras públicas son una de las </a:t>
            </a:r>
            <a:r>
              <a:rPr lang="es-CL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más expuestas al riesgo de corrupción </a:t>
            </a:r>
            <a:r>
              <a:rPr lang="es-C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 de mal uso de los recursos públicos. (OCDE)</a:t>
            </a:r>
            <a:endParaRPr lang="es-C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891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251538" y="480194"/>
            <a:ext cx="10160430" cy="11756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>
              <a:defRPr/>
            </a:pPr>
            <a:r>
              <a:rPr lang="es-MX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Código de Ética </a:t>
            </a:r>
          </a:p>
          <a:p>
            <a:pPr lvl="0">
              <a:defRPr/>
            </a:pPr>
            <a:r>
              <a:rPr lang="es-MX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compras públicas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53568" y="1803142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251538" y="1913106"/>
            <a:ext cx="5800678" cy="29959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Mayo 2016</a:t>
            </a:r>
            <a:endParaRPr kumimoji="0" lang="es-MX" sz="20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113" y="467280"/>
            <a:ext cx="4104411" cy="5311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ángulo 1"/>
          <p:cNvSpPr>
            <a:spLocks noChangeArrowheads="1"/>
          </p:cNvSpPr>
          <p:nvPr/>
        </p:nvSpPr>
        <p:spPr bwMode="auto">
          <a:xfrm>
            <a:off x="230202" y="2769523"/>
            <a:ext cx="6440631" cy="1588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006CB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Dirigido a </a:t>
            </a: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funcionarios públicos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L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Detalla los </a:t>
            </a: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deberes en cada etapa del proces</a:t>
            </a:r>
            <a:r>
              <a:rPr lang="es-CL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</a:t>
            </a:r>
            <a:r>
              <a:rPr kumimoji="0" lang="es-CL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de compras, las conductas esperadas por parte de los funcionarios, y las conductas contrarias a la probidad</a:t>
            </a:r>
          </a:p>
        </p:txBody>
      </p:sp>
      <p:cxnSp>
        <p:nvCxnSpPr>
          <p:cNvPr id="11" name="Conector recto 10"/>
          <p:cNvCxnSpPr>
            <a:cxnSpLocks/>
          </p:cNvCxnSpPr>
          <p:nvPr/>
        </p:nvCxnSpPr>
        <p:spPr>
          <a:xfrm>
            <a:off x="251538" y="3165715"/>
            <a:ext cx="6648992" cy="1403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>
            <a:cxnSpLocks/>
          </p:cNvCxnSpPr>
          <p:nvPr/>
        </p:nvCxnSpPr>
        <p:spPr>
          <a:xfrm>
            <a:off x="205748" y="4545619"/>
            <a:ext cx="7343368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3CDF2E3-459E-4EBF-8161-39B0BDB16790}"/>
              </a:ext>
            </a:extLst>
          </p:cNvPr>
          <p:cNvSpPr/>
          <p:nvPr/>
        </p:nvSpPr>
        <p:spPr>
          <a:xfrm>
            <a:off x="117161" y="4700343"/>
            <a:ext cx="6069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 código completo en www.chilecompra.cl/Centro de Documentación/Directivas</a:t>
            </a:r>
            <a:endParaRPr lang="es-CL" sz="1200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50A1595-FD52-45BE-A126-5A7669AF0312}"/>
              </a:ext>
            </a:extLst>
          </p:cNvPr>
          <p:cNvSpPr/>
          <p:nvPr/>
        </p:nvSpPr>
        <p:spPr>
          <a:xfrm>
            <a:off x="452559" y="5923517"/>
            <a:ext cx="10584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Apelamos a la </a:t>
            </a:r>
            <a:r>
              <a:rPr lang="es-C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responsabilidad y autonomía</a:t>
            </a:r>
          </a:p>
          <a:p>
            <a:pPr algn="ctr"/>
            <a:r>
              <a:rPr lang="es-C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los funcionarios públicos</a:t>
            </a:r>
            <a:endParaRPr lang="es-C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55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08891" y="2982710"/>
            <a:ext cx="1062720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3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consultas ingresar a </a:t>
            </a:r>
          </a:p>
          <a:p>
            <a:pPr algn="ctr"/>
            <a:r>
              <a:rPr lang="es-CL" sz="3200" dirty="0">
                <a:solidFill>
                  <a:srgbClr val="ED7D31">
                    <a:lumMod val="40000"/>
                    <a:lumOff val="6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http://servicioalusuario.chilecompra.cl/Solicitudes</a:t>
            </a:r>
          </a:p>
        </p:txBody>
      </p:sp>
    </p:spTree>
    <p:extLst>
      <p:ext uri="{BB962C8B-B14F-4D97-AF65-F5344CB8AC3E}">
        <p14:creationId xmlns:p14="http://schemas.microsoft.com/office/powerpoint/2010/main" val="2743071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/>
          <p:cNvSpPr/>
          <p:nvPr/>
        </p:nvSpPr>
        <p:spPr>
          <a:xfrm>
            <a:off x="0" y="1992922"/>
            <a:ext cx="12192000" cy="4056185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3" name="Rectángulo 22"/>
          <p:cNvSpPr/>
          <p:nvPr/>
        </p:nvSpPr>
        <p:spPr>
          <a:xfrm>
            <a:off x="0" y="1992923"/>
            <a:ext cx="12192000" cy="4056185"/>
          </a:xfrm>
          <a:prstGeom prst="rect">
            <a:avLst/>
          </a:prstGeom>
          <a:solidFill>
            <a:srgbClr val="C00000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Rectángulo 4"/>
          <p:cNvSpPr/>
          <p:nvPr/>
        </p:nvSpPr>
        <p:spPr>
          <a:xfrm>
            <a:off x="251539" y="397921"/>
            <a:ext cx="6032030" cy="111482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s-CL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Hacia dónde vamos…</a:t>
            </a:r>
          </a:p>
        </p:txBody>
      </p:sp>
      <p:sp>
        <p:nvSpPr>
          <p:cNvPr id="9" name="Rectángulo 8"/>
          <p:cNvSpPr/>
          <p:nvPr/>
        </p:nvSpPr>
        <p:spPr>
          <a:xfrm>
            <a:off x="368769" y="2252092"/>
            <a:ext cx="11483262" cy="70338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s-C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s-CL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eficiencia </a:t>
            </a:r>
            <a:r>
              <a:rPr lang="es-CL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un </a:t>
            </a:r>
            <a:r>
              <a:rPr lang="es-CL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mejor uso </a:t>
            </a:r>
            <a:r>
              <a:rPr lang="es-CL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los recursos</a:t>
            </a:r>
            <a:r>
              <a:rPr lang="es-CL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endParaRPr lang="es-CL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s-CL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368769" y="2977895"/>
            <a:ext cx="11483262" cy="457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Las compras públicas abarcan más de 4% del PIB: US$ 10.000 millones al año.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4025749" y="3681279"/>
            <a:ext cx="4133512" cy="410307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 algn="ctr"/>
            <a:r>
              <a:rPr lang="es-CL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 de modernización</a:t>
            </a:r>
            <a:endParaRPr lang="es-C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Rectángulo redondeado 18"/>
          <p:cNvSpPr/>
          <p:nvPr/>
        </p:nvSpPr>
        <p:spPr>
          <a:xfrm>
            <a:off x="8020564" y="4183317"/>
            <a:ext cx="2993713" cy="1211466"/>
          </a:xfrm>
          <a:prstGeom prst="roundRect">
            <a:avLst>
              <a:gd name="adj" fmla="val 10500"/>
            </a:avLst>
          </a:prstGeom>
          <a:solidFill>
            <a:schemeClr val="accent2">
              <a:alpha val="20000"/>
            </a:schemeClr>
          </a:solidFill>
          <a:ln w="28575">
            <a:solidFill>
              <a:schemeClr val="bg1"/>
            </a:solidFill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Rectángulo 19"/>
          <p:cNvSpPr/>
          <p:nvPr/>
        </p:nvSpPr>
        <p:spPr>
          <a:xfrm>
            <a:off x="8057821" y="4220574"/>
            <a:ext cx="2919199" cy="113695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L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Nuevo modelo de compras colaborativas</a:t>
            </a:r>
          </a:p>
        </p:txBody>
      </p:sp>
      <p:sp>
        <p:nvSpPr>
          <p:cNvPr id="17" name="Rectángulo redondeado 16"/>
          <p:cNvSpPr/>
          <p:nvPr/>
        </p:nvSpPr>
        <p:spPr>
          <a:xfrm>
            <a:off x="1278776" y="4183317"/>
            <a:ext cx="2993713" cy="1211466"/>
          </a:xfrm>
          <a:prstGeom prst="roundRect">
            <a:avLst>
              <a:gd name="adj" fmla="val 10500"/>
            </a:avLst>
          </a:prstGeom>
          <a:solidFill>
            <a:schemeClr val="accent2">
              <a:alpha val="2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>
              <a:shade val="80000"/>
              <a:hueOff val="135632"/>
              <a:satOff val="2588"/>
              <a:lumOff val="11428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Rectángulo 17"/>
          <p:cNvSpPr/>
          <p:nvPr/>
        </p:nvSpPr>
        <p:spPr>
          <a:xfrm>
            <a:off x="1316033" y="4220574"/>
            <a:ext cx="2919199" cy="113695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L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Ampliación cobertura:</a:t>
            </a:r>
            <a:br>
              <a:rPr lang="es-CL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L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Incorporación MOP</a:t>
            </a:r>
          </a:p>
        </p:txBody>
      </p:sp>
      <p:sp>
        <p:nvSpPr>
          <p:cNvPr id="15" name="Rectángulo redondeado 14"/>
          <p:cNvSpPr/>
          <p:nvPr/>
        </p:nvSpPr>
        <p:spPr>
          <a:xfrm>
            <a:off x="4681204" y="4183317"/>
            <a:ext cx="2993713" cy="1211466"/>
          </a:xfrm>
          <a:prstGeom prst="roundRect">
            <a:avLst>
              <a:gd name="adj" fmla="val 10500"/>
            </a:avLst>
          </a:prstGeom>
          <a:solidFill>
            <a:schemeClr val="accent2">
              <a:alpha val="20000"/>
            </a:schemeClr>
          </a:solidFill>
          <a:ln w="28575">
            <a:solidFill>
              <a:schemeClr val="bg1"/>
            </a:solidFill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Rectángulo 15"/>
          <p:cNvSpPr/>
          <p:nvPr/>
        </p:nvSpPr>
        <p:spPr>
          <a:xfrm>
            <a:off x="4728096" y="4244137"/>
            <a:ext cx="2919199" cy="113695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L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Simplificación de procesos de gestión y electrónicos</a:t>
            </a:r>
          </a:p>
        </p:txBody>
      </p:sp>
      <p:sp>
        <p:nvSpPr>
          <p:cNvPr id="21" name="Elipse 20"/>
          <p:cNvSpPr/>
          <p:nvPr/>
        </p:nvSpPr>
        <p:spPr>
          <a:xfrm>
            <a:off x="8092990" y="4241932"/>
            <a:ext cx="248238" cy="24823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2" name="Elipse 21"/>
          <p:cNvSpPr/>
          <p:nvPr/>
        </p:nvSpPr>
        <p:spPr>
          <a:xfrm>
            <a:off x="4732532" y="4241932"/>
            <a:ext cx="248238" cy="24823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5623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63061" y="2233885"/>
            <a:ext cx="60784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Modernización en las compras públicas: </a:t>
            </a:r>
          </a:p>
          <a:p>
            <a:r>
              <a:rPr lang="es-ES" sz="3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Modelos innovadores</a:t>
            </a:r>
          </a:p>
          <a:p>
            <a:r>
              <a:rPr lang="es-ES" sz="3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compras colaborativas </a:t>
            </a:r>
            <a:endParaRPr lang="es-ES" sz="28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77738" y="5383021"/>
            <a:ext cx="1483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Agosto 2017</a:t>
            </a:r>
          </a:p>
        </p:txBody>
      </p:sp>
    </p:spTree>
    <p:extLst>
      <p:ext uri="{BB962C8B-B14F-4D97-AF65-F5344CB8AC3E}">
        <p14:creationId xmlns:p14="http://schemas.microsoft.com/office/powerpoint/2010/main" val="1560197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6588369" y="1695765"/>
            <a:ext cx="6032030" cy="111482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s-CL" sz="3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¿Un nuevo rol</a:t>
            </a:r>
          </a:p>
          <a:p>
            <a:r>
              <a:rPr lang="es-CL" sz="3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ChileCompra?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B2AD14A7-8E3D-490C-9078-765429486833}"/>
              </a:ext>
            </a:extLst>
          </p:cNvPr>
          <p:cNvSpPr/>
          <p:nvPr/>
        </p:nvSpPr>
        <p:spPr>
          <a:xfrm>
            <a:off x="6742305" y="3238307"/>
            <a:ext cx="510972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Asesorar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estratégicamente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los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organismos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las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adquisiciones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relevantes</a:t>
            </a: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Promover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una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menor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burocracia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la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gestión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los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organismos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para mayor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eficiencia</a:t>
            </a: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Simplificar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</a:t>
            </a:r>
            <a:r>
              <a:rPr lang="en-US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transparentar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procesos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para mayor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acceso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pymes</a:t>
            </a: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552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08891" y="2982710"/>
            <a:ext cx="106272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Cómo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logramos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Valor para el 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dinero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público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es-CL" sz="2400" dirty="0">
              <a:solidFill>
                <a:schemeClr val="bg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2AD14A7-8E3D-490C-9078-765429486833}"/>
              </a:ext>
            </a:extLst>
          </p:cNvPr>
          <p:cNvSpPr/>
          <p:nvPr/>
        </p:nvSpPr>
        <p:spPr>
          <a:xfrm>
            <a:off x="921315" y="3547709"/>
            <a:ext cx="10402356" cy="89255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ASESORANDO ESTRATÉGICAMENTE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los </a:t>
            </a:r>
            <a:r>
              <a:rPr lang="en-US" sz="3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organismos</a:t>
            </a:r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las </a:t>
            </a:r>
            <a:r>
              <a:rPr lang="en-US" sz="3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adquisiciones</a:t>
            </a:r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relevantes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685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ángulo 33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51538" y="480194"/>
            <a:ext cx="10160430" cy="11756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s-CL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Nuevo modelo de Compra Colaborativa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51538" y="17711"/>
            <a:ext cx="4250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ASESORANDO ESTRATÉGICAMENTE</a:t>
            </a:r>
          </a:p>
        </p:txBody>
      </p:sp>
      <p:cxnSp>
        <p:nvCxnSpPr>
          <p:cNvPr id="16" name="Conector recto 15"/>
          <p:cNvCxnSpPr/>
          <p:nvPr/>
        </p:nvCxnSpPr>
        <p:spPr>
          <a:xfrm>
            <a:off x="353568" y="1243584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E48BDE55-3A29-4127-9590-3B41018A4908}"/>
              </a:ext>
            </a:extLst>
          </p:cNvPr>
          <p:cNvCxnSpPr>
            <a:cxnSpLocks/>
          </p:cNvCxnSpPr>
          <p:nvPr/>
        </p:nvCxnSpPr>
        <p:spPr>
          <a:xfrm flipV="1">
            <a:off x="1143247" y="2036727"/>
            <a:ext cx="0" cy="955024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D9D3A59-757E-4F41-9104-13A3FBFDEDBD}"/>
              </a:ext>
            </a:extLst>
          </p:cNvPr>
          <p:cNvSpPr txBox="1"/>
          <p:nvPr/>
        </p:nvSpPr>
        <p:spPr>
          <a:xfrm>
            <a:off x="527157" y="1590270"/>
            <a:ext cx="1232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 hoc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4CEFF79-7A6E-461A-9415-389CD0FEF18A}"/>
              </a:ext>
            </a:extLst>
          </p:cNvPr>
          <p:cNvSpPr txBox="1"/>
          <p:nvPr/>
        </p:nvSpPr>
        <p:spPr>
          <a:xfrm>
            <a:off x="198530" y="3055426"/>
            <a:ext cx="1889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Especificidad de bienes y servicios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85807F1-5B1E-4377-AC3C-4B39FE6830A9}"/>
              </a:ext>
            </a:extLst>
          </p:cNvPr>
          <p:cNvSpPr txBox="1"/>
          <p:nvPr/>
        </p:nvSpPr>
        <p:spPr>
          <a:xfrm>
            <a:off x="299106" y="5067879"/>
            <a:ext cx="16882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Estandarizable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92C559A-A5E3-4227-87DC-6BDA012F2C9E}"/>
              </a:ext>
            </a:extLst>
          </p:cNvPr>
          <p:cNvSpPr txBox="1"/>
          <p:nvPr/>
        </p:nvSpPr>
        <p:spPr>
          <a:xfrm>
            <a:off x="982713" y="5874729"/>
            <a:ext cx="587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Alto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4B80FCA-69A5-4E0D-A04E-FD4C69712773}"/>
              </a:ext>
            </a:extLst>
          </p:cNvPr>
          <p:cNvSpPr txBox="1"/>
          <p:nvPr/>
        </p:nvSpPr>
        <p:spPr>
          <a:xfrm>
            <a:off x="8163141" y="5657015"/>
            <a:ext cx="3761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Mayor autonomía de los organismos compradores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E1EA79C6-E54E-4161-BD58-3E7C818A05A7}"/>
              </a:ext>
            </a:extLst>
          </p:cNvPr>
          <p:cNvSpPr/>
          <p:nvPr/>
        </p:nvSpPr>
        <p:spPr>
          <a:xfrm>
            <a:off x="8163141" y="6238368"/>
            <a:ext cx="32533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Mayor participación de pymes</a:t>
            </a:r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6D4F519D-D1B2-4D2A-9A7B-C1D39EE13854}"/>
              </a:ext>
            </a:extLst>
          </p:cNvPr>
          <p:cNvCxnSpPr>
            <a:cxnSpLocks/>
          </p:cNvCxnSpPr>
          <p:nvPr/>
        </p:nvCxnSpPr>
        <p:spPr>
          <a:xfrm>
            <a:off x="1987389" y="5949402"/>
            <a:ext cx="6067654" cy="0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5D762A9D-081A-45C5-8914-22C8BA1138BB}"/>
              </a:ext>
            </a:extLst>
          </p:cNvPr>
          <p:cNvCxnSpPr>
            <a:cxnSpLocks/>
          </p:cNvCxnSpPr>
          <p:nvPr/>
        </p:nvCxnSpPr>
        <p:spPr>
          <a:xfrm>
            <a:off x="1987389" y="6407645"/>
            <a:ext cx="6067654" cy="0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E48BDE55-3A29-4127-9590-3B41018A4908}"/>
              </a:ext>
            </a:extLst>
          </p:cNvPr>
          <p:cNvCxnSpPr>
            <a:cxnSpLocks/>
          </p:cNvCxnSpPr>
          <p:nvPr/>
        </p:nvCxnSpPr>
        <p:spPr>
          <a:xfrm flipV="1">
            <a:off x="1143247" y="3975255"/>
            <a:ext cx="0" cy="955024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A92C559A-A5E3-4227-87DC-6BDA012F2C9E}"/>
              </a:ext>
            </a:extLst>
          </p:cNvPr>
          <p:cNvSpPr txBox="1"/>
          <p:nvPr/>
        </p:nvSpPr>
        <p:spPr>
          <a:xfrm>
            <a:off x="835237" y="6119312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Ahorro</a:t>
            </a:r>
          </a:p>
        </p:txBody>
      </p:sp>
      <p:sp>
        <p:nvSpPr>
          <p:cNvPr id="3" name="Elipse 2"/>
          <p:cNvSpPr/>
          <p:nvPr/>
        </p:nvSpPr>
        <p:spPr>
          <a:xfrm>
            <a:off x="2182367" y="3718848"/>
            <a:ext cx="1999863" cy="1999863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7" name="Elipse 26"/>
          <p:cNvSpPr/>
          <p:nvPr/>
        </p:nvSpPr>
        <p:spPr>
          <a:xfrm>
            <a:off x="3750545" y="2514239"/>
            <a:ext cx="3078227" cy="3078227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8" name="Elipse 27"/>
          <p:cNvSpPr/>
          <p:nvPr/>
        </p:nvSpPr>
        <p:spPr>
          <a:xfrm>
            <a:off x="6399264" y="1407457"/>
            <a:ext cx="3998976" cy="3998976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9" name="Elipse 28"/>
          <p:cNvSpPr/>
          <p:nvPr/>
        </p:nvSpPr>
        <p:spPr>
          <a:xfrm>
            <a:off x="7527024" y="1477814"/>
            <a:ext cx="1743456" cy="1743456"/>
          </a:xfrm>
          <a:prstGeom prst="ellipse">
            <a:avLst/>
          </a:prstGeom>
          <a:solidFill>
            <a:srgbClr val="EB3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CuadroTexto 3"/>
          <p:cNvSpPr txBox="1"/>
          <p:nvPr/>
        </p:nvSpPr>
        <p:spPr>
          <a:xfrm>
            <a:off x="2331360" y="4395614"/>
            <a:ext cx="1701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Compras</a:t>
            </a:r>
          </a:p>
          <a:p>
            <a:pPr algn="ctr"/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centralizadas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4501622" y="3730187"/>
            <a:ext cx="15760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Compras</a:t>
            </a:r>
          </a:p>
          <a:p>
            <a:pPr algn="ctr"/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coordinadas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7504116" y="3363156"/>
            <a:ext cx="1789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Compras</a:t>
            </a:r>
          </a:p>
          <a:p>
            <a:pPr algn="ctr"/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desagregadas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7568653" y="2172865"/>
            <a:ext cx="1660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Microcompra</a:t>
            </a:r>
            <a:endParaRPr lang="es-C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524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51538" y="480194"/>
            <a:ext cx="8965613" cy="6749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Cuál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el 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rol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los 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organismos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s-CL" sz="36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51538" y="17711"/>
            <a:ext cx="4488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ASESORANDO ESTRATÉGICAMENTE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251538" y="1974758"/>
            <a:ext cx="5125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Incorporar el Valor por el dinero para el Estado, </a:t>
            </a:r>
            <a:r>
              <a:rPr lang="es-CL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concepto clave asociado al buen uso de los recursos</a:t>
            </a:r>
            <a:endParaRPr lang="en-US" b="1" dirty="0">
              <a:solidFill>
                <a:prstClr val="black">
                  <a:lumMod val="75000"/>
                  <a:lumOff val="2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51538" y="3340071"/>
            <a:ext cx="48569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s-C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trata de encontrar el balance correcto entre economía, eficiencia y eficacia.</a:t>
            </a:r>
          </a:p>
          <a:p>
            <a:pPr marL="0" lvl="1"/>
            <a:endParaRPr lang="es-CL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1"/>
            <a:r>
              <a:rPr lang="es-C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puede ser evaluado a través de sólo una de estas dimensiones de manera aislada*. </a:t>
            </a:r>
            <a:endParaRPr lang="es-C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1"/>
            <a:endParaRPr lang="es-CL" dirty="0">
              <a:solidFill>
                <a:prstClr val="black">
                  <a:lumMod val="65000"/>
                  <a:lumOff val="3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26BD0C7-AB15-4AFD-9E11-4C036BEEC853}"/>
              </a:ext>
            </a:extLst>
          </p:cNvPr>
          <p:cNvSpPr txBox="1"/>
          <p:nvPr/>
        </p:nvSpPr>
        <p:spPr>
          <a:xfrm>
            <a:off x="251538" y="5463729"/>
            <a:ext cx="17588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OECD, mayo 2012</a:t>
            </a:r>
            <a:endParaRPr lang="es-CL" sz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6" name="Conector recto 15"/>
          <p:cNvCxnSpPr/>
          <p:nvPr/>
        </p:nvCxnSpPr>
        <p:spPr>
          <a:xfrm>
            <a:off x="353568" y="1280160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5718" y="1974758"/>
            <a:ext cx="4556250" cy="41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10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51538" y="480194"/>
            <a:ext cx="8965613" cy="1473876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ChileCompra </a:t>
            </a:r>
            <a:r>
              <a:rPr lang="en-US" sz="3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profundiza</a:t>
            </a:r>
            <a:r>
              <a:rPr 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</a:t>
            </a:r>
            <a:r>
              <a:rPr 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asesoría</a:t>
            </a:r>
            <a:endParaRPr lang="en-US" sz="3600" b="1" dirty="0">
              <a:solidFill>
                <a:prstClr val="black">
                  <a:lumMod val="75000"/>
                  <a:lumOff val="2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3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estratégica</a:t>
            </a:r>
            <a:r>
              <a:rPr 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</a:t>
            </a:r>
            <a:r>
              <a:rPr lang="en-US" sz="3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adquisiciones</a:t>
            </a:r>
            <a:r>
              <a:rPr 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relevantes</a:t>
            </a:r>
            <a:endParaRPr lang="es-CL" sz="3600" b="1" dirty="0">
              <a:solidFill>
                <a:prstClr val="black">
                  <a:lumMod val="75000"/>
                  <a:lumOff val="2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51538" y="17711"/>
            <a:ext cx="4257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ASESORANDO ESTRATÉGICAMENTE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251538" y="2603314"/>
            <a:ext cx="51251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Apoyo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la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gestión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compras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transversales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Estado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Promoción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aprovechamiento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economías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escala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generar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ahorro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efectivo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Análisis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Mercado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las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 Estado</a:t>
            </a:r>
            <a:endParaRPr lang="es-CL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6" name="Conector recto 15"/>
          <p:cNvCxnSpPr/>
          <p:nvPr/>
        </p:nvCxnSpPr>
        <p:spPr>
          <a:xfrm>
            <a:off x="353568" y="1772586"/>
            <a:ext cx="100584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5718" y="2242982"/>
            <a:ext cx="4556250" cy="41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422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0" y="0"/>
            <a:ext cx="5404513" cy="325488"/>
          </a:xfrm>
          <a:prstGeom prst="rect">
            <a:avLst/>
          </a:prstGeom>
          <a:solidFill>
            <a:srgbClr val="919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51538" y="17711"/>
            <a:ext cx="4976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ASESORANDO ESTRATÉGICAMENTE</a:t>
            </a: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8451" y="530710"/>
            <a:ext cx="2203194" cy="1991035"/>
          </a:xfrm>
          <a:prstGeom prst="rect">
            <a:avLst/>
          </a:prstGeom>
        </p:spPr>
      </p:pic>
      <p:sp>
        <p:nvSpPr>
          <p:cNvPr id="34" name="Elipse 33"/>
          <p:cNvSpPr/>
          <p:nvPr/>
        </p:nvSpPr>
        <p:spPr>
          <a:xfrm>
            <a:off x="2970786" y="2836838"/>
            <a:ext cx="1999863" cy="1999863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5" name="CuadroTexto 34"/>
          <p:cNvSpPr txBox="1"/>
          <p:nvPr/>
        </p:nvSpPr>
        <p:spPr>
          <a:xfrm>
            <a:off x="3119779" y="3513604"/>
            <a:ext cx="1701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Compras</a:t>
            </a:r>
          </a:p>
          <a:p>
            <a:pPr algn="ctr"/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centralizadas</a:t>
            </a:r>
          </a:p>
        </p:txBody>
      </p:sp>
      <p:sp>
        <p:nvSpPr>
          <p:cNvPr id="36" name="Elipse 35"/>
          <p:cNvSpPr/>
          <p:nvPr/>
        </p:nvSpPr>
        <p:spPr>
          <a:xfrm>
            <a:off x="8131360" y="2826200"/>
            <a:ext cx="1999863" cy="1999863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7" name="CuadroTexto 36"/>
          <p:cNvSpPr txBox="1"/>
          <p:nvPr/>
        </p:nvSpPr>
        <p:spPr>
          <a:xfrm>
            <a:off x="8343255" y="3502966"/>
            <a:ext cx="15760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Compras</a:t>
            </a:r>
          </a:p>
          <a:p>
            <a:pPr algn="ctr"/>
            <a:r>
              <a:rPr lang="es-C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coordinadas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9DCE5009-47E0-42CD-B7DF-C100A518E25F}"/>
              </a:ext>
            </a:extLst>
          </p:cNvPr>
          <p:cNvSpPr txBox="1"/>
          <p:nvPr/>
        </p:nvSpPr>
        <p:spPr>
          <a:xfrm>
            <a:off x="6590048" y="4959829"/>
            <a:ext cx="55211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Ahorros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manteniendo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flexibilidad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el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cuándo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el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cuánto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el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qué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r>
              <a:rPr lang="es-C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Compras conjuntas 2016/2017: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Insumos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médicos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16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ahorros</a:t>
            </a:r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24%.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Lic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Microsoft Agreement;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Papel; </a:t>
            </a:r>
            <a:r>
              <a:rPr lang="es-CL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Redhat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s-CL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ahorros 15%</a:t>
            </a:r>
          </a:p>
          <a:p>
            <a:pPr lvl="0"/>
            <a:r>
              <a:rPr lang="es-C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Directiva </a:t>
            </a:r>
            <a:r>
              <a:rPr lang="es-C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N°</a:t>
            </a:r>
            <a:r>
              <a:rPr lang="es-C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29 Compras Conjuntas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(julio 2017)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56C808E2-F3AD-4DD6-BC25-A843E43099EC}"/>
              </a:ext>
            </a:extLst>
          </p:cNvPr>
          <p:cNvSpPr/>
          <p:nvPr/>
        </p:nvSpPr>
        <p:spPr>
          <a:xfrm>
            <a:off x="1575816" y="5082940"/>
            <a:ext cx="46208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Máximo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ahorro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precio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aprovechando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economías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escala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Qué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comprar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cuánto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cómo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cuándo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está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manos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única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entidad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" name="Conector recto 5"/>
          <p:cNvCxnSpPr/>
          <p:nvPr/>
        </p:nvCxnSpPr>
        <p:spPr>
          <a:xfrm>
            <a:off x="353568" y="2692433"/>
            <a:ext cx="11629166" cy="0"/>
          </a:xfrm>
          <a:prstGeom prst="line">
            <a:avLst/>
          </a:prstGeom>
          <a:ln w="4445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353567" y="506865"/>
            <a:ext cx="2766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Política de adquisiciones en organismos y mandantes</a:t>
            </a:r>
            <a:endParaRPr lang="es-C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1" name="CuadroTexto 40"/>
          <p:cNvSpPr txBox="1"/>
          <p:nvPr/>
        </p:nvSpPr>
        <p:spPr>
          <a:xfrm>
            <a:off x="353568" y="2904235"/>
            <a:ext cx="244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C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Asesoría estratégica de ChileCompra</a:t>
            </a:r>
          </a:p>
        </p:txBody>
      </p:sp>
      <p:cxnSp>
        <p:nvCxnSpPr>
          <p:cNvPr id="12" name="Conector recto 11"/>
          <p:cNvCxnSpPr/>
          <p:nvPr/>
        </p:nvCxnSpPr>
        <p:spPr>
          <a:xfrm flipH="1">
            <a:off x="4970649" y="2328672"/>
            <a:ext cx="808360" cy="1098783"/>
          </a:xfrm>
          <a:prstGeom prst="line">
            <a:avLst/>
          </a:prstGeom>
          <a:ln w="349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/>
          <p:cNvCxnSpPr/>
          <p:nvPr/>
        </p:nvCxnSpPr>
        <p:spPr>
          <a:xfrm>
            <a:off x="7374693" y="2328673"/>
            <a:ext cx="576901" cy="1098782"/>
          </a:xfrm>
          <a:prstGeom prst="line">
            <a:avLst/>
          </a:prstGeom>
          <a:ln w="349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375211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8036</TotalTime>
  <Words>1593</Words>
  <Application>Microsoft Office PowerPoint</Application>
  <PresentationFormat>Panorámica</PresentationFormat>
  <Paragraphs>297</Paragraphs>
  <Slides>30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Gill Sans</vt:lpstr>
      <vt:lpstr>Open Sans</vt:lpstr>
      <vt:lpstr>Verdana</vt:lpstr>
      <vt:lpstr>1_Tema de Office</vt:lpstr>
      <vt:lpstr>5_Tema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 Herrera</dc:creator>
  <cp:lastModifiedBy>Catalina Uribe</cp:lastModifiedBy>
  <cp:revision>370</cp:revision>
  <cp:lastPrinted>2017-08-24T21:53:35Z</cp:lastPrinted>
  <dcterms:created xsi:type="dcterms:W3CDTF">2017-05-06T16:37:19Z</dcterms:created>
  <dcterms:modified xsi:type="dcterms:W3CDTF">2017-08-25T15:14:07Z</dcterms:modified>
</cp:coreProperties>
</file>